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7"/>
  </p:notesMasterIdLst>
  <p:sldIdLst>
    <p:sldId id="296" r:id="rId2"/>
    <p:sldId id="298" r:id="rId3"/>
    <p:sldId id="299" r:id="rId4"/>
    <p:sldId id="300" r:id="rId5"/>
    <p:sldId id="317" r:id="rId6"/>
    <p:sldId id="256" r:id="rId7"/>
    <p:sldId id="277" r:id="rId8"/>
    <p:sldId id="302" r:id="rId9"/>
    <p:sldId id="266" r:id="rId10"/>
    <p:sldId id="319" r:id="rId11"/>
    <p:sldId id="308" r:id="rId12"/>
    <p:sldId id="316" r:id="rId13"/>
    <p:sldId id="315" r:id="rId14"/>
    <p:sldId id="310" r:id="rId15"/>
    <p:sldId id="312" r:id="rId16"/>
  </p:sldIdLst>
  <p:sldSz cx="9144000" cy="5143500" type="screen16x9"/>
  <p:notesSz cx="6858000" cy="9144000"/>
  <p:embeddedFontLst>
    <p:embeddedFont>
      <p:font typeface="Barlow" panose="00000500000000000000" pitchFamily="2" charset="0"/>
      <p:regular r:id="rId18"/>
      <p:bold r:id="rId19"/>
      <p:italic r:id="rId20"/>
      <p:boldItalic r:id="rId21"/>
    </p:embeddedFont>
    <p:embeddedFont>
      <p:font typeface="Barlow Light" panose="00000400000000000000" pitchFamily="2" charset="0"/>
      <p:regular r:id="rId22"/>
      <p:bold r:id="rId23"/>
      <p:italic r:id="rId24"/>
      <p:boldItalic r:id="rId25"/>
    </p:embeddedFont>
    <p:embeddedFont>
      <p:font typeface="Calibri" panose="020F050202020403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D4F"/>
    <a:srgbClr val="FF9E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EE5A33-87AD-ABC6-2A64-B20FE46044CC}" v="332" dt="2022-02-17T08:13:32.799"/>
  </p1510:revLst>
</p1510:revInfo>
</file>

<file path=ppt/tableStyles.xml><?xml version="1.0" encoding="utf-8"?>
<a:tblStyleLst xmlns:a="http://schemas.openxmlformats.org/drawingml/2006/main" def="{511C7EFF-B079-44CD-85B6-E6D3598932AC}">
  <a:tblStyle styleId="{511C7EFF-B079-44CD-85B6-E6D3598932A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CDC246-CD5F-43C5-B557-0B5EE2D3867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1"/>
    <p:restoredTop sz="92385" autoAdjust="0"/>
  </p:normalViewPr>
  <p:slideViewPr>
    <p:cSldViewPr snapToGrid="0" snapToObjects="1">
      <p:cViewPr varScale="1">
        <p:scale>
          <a:sx n="105" d="100"/>
          <a:sy n="105" d="100"/>
        </p:scale>
        <p:origin x="92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714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100000">
              <a:schemeClr val="accent2"/>
            </a:gs>
          </a:gsLst>
          <a:path path="circle">
            <a:fillToRect l="100000" t="100000"/>
          </a:path>
          <a:tileRect r="-100000" b="-100000"/>
        </a:gra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body" idx="1"/>
          </p:nvPr>
        </p:nvSpPr>
        <p:spPr>
          <a:xfrm>
            <a:off x="855300" y="2161800"/>
            <a:ext cx="5307000" cy="819900"/>
          </a:xfrm>
          <a:prstGeom prst="rect">
            <a:avLst/>
          </a:prstGeom>
          <a:effectLst>
            <a:outerShdw blurRad="14288" dist="9525" dir="16560000" algn="bl" rotWithShape="0">
              <a:schemeClr val="accent1"/>
            </a:outerShdw>
          </a:effectLst>
        </p:spPr>
        <p:txBody>
          <a:bodyPr spcFirstLastPara="1" wrap="square" lIns="0" tIns="0" rIns="0" bIns="0" anchor="ctr" anchorCtr="0">
            <a:noAutofit/>
          </a:bodyPr>
          <a:lstStyle>
            <a:lvl1pPr marL="457200" lvl="0" indent="-419100" rtl="0">
              <a:spcBef>
                <a:spcPts val="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1pPr>
            <a:lvl2pPr marL="914400" lvl="1"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2pPr>
            <a:lvl3pPr marL="1371600" lvl="2"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3pPr>
            <a:lvl4pPr marL="1828800" lvl="3"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4pPr>
            <a:lvl5pPr marL="2286000" lvl="4"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5pPr>
            <a:lvl6pPr marL="2743200" lvl="5"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6pPr>
            <a:lvl7pPr marL="3200400" lvl="6"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7pPr>
            <a:lvl8pPr marL="3657600" lvl="7"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8pPr>
            <a:lvl9pPr marL="4114800" lvl="8" indent="-419100" rtl="0">
              <a:spcBef>
                <a:spcPts val="800"/>
              </a:spcBef>
              <a:spcAft>
                <a:spcPts val="800"/>
              </a:spcAft>
              <a:buClr>
                <a:schemeClr val="accent5"/>
              </a:buClr>
              <a:buSzPts val="3000"/>
              <a:buFont typeface="Barlow"/>
              <a:buChar char="■"/>
              <a:defRPr sz="3000" b="1" i="1">
                <a:solidFill>
                  <a:schemeClr val="accent5"/>
                </a:solidFill>
                <a:latin typeface="Barlow"/>
                <a:ea typeface="Barlow"/>
                <a:cs typeface="Barlow"/>
                <a:sym typeface="Barlow"/>
              </a:defRPr>
            </a:lvl9pPr>
          </a:lstStyle>
          <a:p>
            <a:endParaRPr/>
          </a:p>
        </p:txBody>
      </p:sp>
      <p:sp>
        <p:nvSpPr>
          <p:cNvPr id="24" name="Google Shape;24;p4"/>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5" name="Google Shape;25;p4"/>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6" name="Google Shape;26;p4"/>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9" name="Google Shape;29;p5"/>
          <p:cNvSpPr txBox="1">
            <a:spLocks noGrp="1"/>
          </p:cNvSpPr>
          <p:nvPr>
            <p:ph type="body" idx="1"/>
          </p:nvPr>
        </p:nvSpPr>
        <p:spPr>
          <a:xfrm>
            <a:off x="855300" y="1353948"/>
            <a:ext cx="53070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0" name="Google Shape;30;p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31" name="Google Shape;31;p5"/>
          <p:cNvGrpSpPr/>
          <p:nvPr/>
        </p:nvGrpSpPr>
        <p:grpSpPr>
          <a:xfrm>
            <a:off x="0" y="1120426"/>
            <a:ext cx="719125" cy="41709"/>
            <a:chOff x="0" y="1120426"/>
            <a:chExt cx="719125" cy="41709"/>
          </a:xfrm>
        </p:grpSpPr>
        <p:sp>
          <p:nvSpPr>
            <p:cNvPr id="32" name="Google Shape;32;p5"/>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855275"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7" name="Google Shape;37;p6"/>
          <p:cNvSpPr txBox="1">
            <a:spLocks noGrp="1"/>
          </p:cNvSpPr>
          <p:nvPr>
            <p:ph type="body" idx="2"/>
          </p:nvPr>
        </p:nvSpPr>
        <p:spPr>
          <a:xfrm>
            <a:off x="3682698"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8" name="Google Shape;38;p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39" name="Google Shape;39;p6"/>
          <p:cNvGrpSpPr/>
          <p:nvPr/>
        </p:nvGrpSpPr>
        <p:grpSpPr>
          <a:xfrm>
            <a:off x="0" y="1120426"/>
            <a:ext cx="719125" cy="41709"/>
            <a:chOff x="0" y="1120426"/>
            <a:chExt cx="719125" cy="41709"/>
          </a:xfrm>
        </p:grpSpPr>
        <p:sp>
          <p:nvSpPr>
            <p:cNvPr id="40" name="Google Shape;40;p6"/>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10"/>
          <p:cNvGrpSpPr/>
          <p:nvPr/>
        </p:nvGrpSpPr>
        <p:grpSpPr>
          <a:xfrm>
            <a:off x="0" y="2550906"/>
            <a:ext cx="719125" cy="41700"/>
            <a:chOff x="0" y="2550906"/>
            <a:chExt cx="719125" cy="41700"/>
          </a:xfrm>
        </p:grpSpPr>
        <p:sp>
          <p:nvSpPr>
            <p:cNvPr id="66" name="Google Shape;66;p10"/>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5"/>
            </a:gs>
            <a:gs pos="100000">
              <a:schemeClr val="accent6"/>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53070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1pPr>
            <a:lvl2pPr lvl="1"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2pPr>
            <a:lvl3pPr lvl="2"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3pPr>
            <a:lvl4pPr lvl="3"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4pPr>
            <a:lvl5pPr lvl="4"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5pPr>
            <a:lvl6pPr lvl="5"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6pPr>
            <a:lvl7pPr lvl="6"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7pPr>
            <a:lvl8pPr lvl="7"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8pPr>
            <a:lvl9pPr lvl="8"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855300" y="1353948"/>
            <a:ext cx="53070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800"/>
              </a:spcBef>
              <a:spcAft>
                <a:spcPts val="80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93400" y="4749850"/>
            <a:ext cx="450600" cy="347100"/>
          </a:xfrm>
          <a:prstGeom prst="rect">
            <a:avLst/>
          </a:prstGeom>
          <a:noFill/>
          <a:ln>
            <a:noFill/>
          </a:ln>
        </p:spPr>
        <p:txBody>
          <a:bodyPr spcFirstLastPara="1" wrap="square" lIns="0" tIns="0" rIns="0" bIns="0" anchor="ctr" anchorCtr="0">
            <a:noAutofit/>
          </a:bodyPr>
          <a:lstStyle>
            <a:lvl1pPr lvl="0" algn="ctr" rtl="0">
              <a:buNone/>
              <a:defRPr sz="1300">
                <a:solidFill>
                  <a:schemeClr val="accent2"/>
                </a:solidFill>
                <a:latin typeface="Barlow Light"/>
                <a:ea typeface="Barlow Light"/>
                <a:cs typeface="Barlow Light"/>
                <a:sym typeface="Barlow Light"/>
              </a:defRPr>
            </a:lvl1pPr>
            <a:lvl2pPr lvl="1" algn="ctr" rtl="0">
              <a:buNone/>
              <a:defRPr sz="1300">
                <a:solidFill>
                  <a:schemeClr val="accent2"/>
                </a:solidFill>
                <a:latin typeface="Barlow Light"/>
                <a:ea typeface="Barlow Light"/>
                <a:cs typeface="Barlow Light"/>
                <a:sym typeface="Barlow Light"/>
              </a:defRPr>
            </a:lvl2pPr>
            <a:lvl3pPr lvl="2" algn="ctr" rtl="0">
              <a:buNone/>
              <a:defRPr sz="1300">
                <a:solidFill>
                  <a:schemeClr val="accent2"/>
                </a:solidFill>
                <a:latin typeface="Barlow Light"/>
                <a:ea typeface="Barlow Light"/>
                <a:cs typeface="Barlow Light"/>
                <a:sym typeface="Barlow Light"/>
              </a:defRPr>
            </a:lvl3pPr>
            <a:lvl4pPr lvl="3" algn="ctr" rtl="0">
              <a:buNone/>
              <a:defRPr sz="1300">
                <a:solidFill>
                  <a:schemeClr val="accent2"/>
                </a:solidFill>
                <a:latin typeface="Barlow Light"/>
                <a:ea typeface="Barlow Light"/>
                <a:cs typeface="Barlow Light"/>
                <a:sym typeface="Barlow Light"/>
              </a:defRPr>
            </a:lvl4pPr>
            <a:lvl5pPr lvl="4" algn="ctr" rtl="0">
              <a:buNone/>
              <a:defRPr sz="1300">
                <a:solidFill>
                  <a:schemeClr val="accent2"/>
                </a:solidFill>
                <a:latin typeface="Barlow Light"/>
                <a:ea typeface="Barlow Light"/>
                <a:cs typeface="Barlow Light"/>
                <a:sym typeface="Barlow Light"/>
              </a:defRPr>
            </a:lvl5pPr>
            <a:lvl6pPr lvl="5" algn="ctr" rtl="0">
              <a:buNone/>
              <a:defRPr sz="1300">
                <a:solidFill>
                  <a:schemeClr val="accent2"/>
                </a:solidFill>
                <a:latin typeface="Barlow Light"/>
                <a:ea typeface="Barlow Light"/>
                <a:cs typeface="Barlow Light"/>
                <a:sym typeface="Barlow Light"/>
              </a:defRPr>
            </a:lvl6pPr>
            <a:lvl7pPr lvl="6" algn="ctr" rtl="0">
              <a:buNone/>
              <a:defRPr sz="1300">
                <a:solidFill>
                  <a:schemeClr val="accent2"/>
                </a:solidFill>
                <a:latin typeface="Barlow Light"/>
                <a:ea typeface="Barlow Light"/>
                <a:cs typeface="Barlow Light"/>
                <a:sym typeface="Barlow Light"/>
              </a:defRPr>
            </a:lvl7pPr>
            <a:lvl8pPr lvl="7" algn="ctr" rtl="0">
              <a:buNone/>
              <a:defRPr sz="1300">
                <a:solidFill>
                  <a:schemeClr val="accent2"/>
                </a:solidFill>
                <a:latin typeface="Barlow Light"/>
                <a:ea typeface="Barlow Light"/>
                <a:cs typeface="Barlow Light"/>
                <a:sym typeface="Barlow Light"/>
              </a:defRPr>
            </a:lvl8pPr>
            <a:lvl9pPr lvl="8" algn="ctr" rtl="0">
              <a:buNone/>
              <a:defRPr sz="1300">
                <a:solidFill>
                  <a:schemeClr val="accent2"/>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t>‹#›</a:t>
            </a:fld>
            <a:endParaRPr/>
          </a:p>
        </p:txBody>
      </p:sp>
      <p:sp>
        <p:nvSpPr>
          <p:cNvPr id="9" name="Google Shape;9;p1"/>
          <p:cNvSpPr/>
          <p:nvPr/>
        </p:nvSpPr>
        <p:spPr>
          <a:xfrm>
            <a:off x="0" y="5096950"/>
            <a:ext cx="8719800" cy="46500"/>
          </a:xfrm>
          <a:prstGeom prst="rect">
            <a:avLst/>
          </a:prstGeom>
          <a:gradFill>
            <a:gsLst>
              <a:gs pos="0">
                <a:srgbClr val="FFFFFF">
                  <a:alpha val="29803"/>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buNone/>
            </a:pPr>
            <a:endParaRPr/>
          </a:p>
        </p:txBody>
      </p:sp>
      <p:sp>
        <p:nvSpPr>
          <p:cNvPr id="10" name="Google Shape;10;p1"/>
          <p:cNvSpPr/>
          <p:nvPr/>
        </p:nvSpPr>
        <p:spPr>
          <a:xfrm>
            <a:off x="8693400" y="5096950"/>
            <a:ext cx="450600" cy="46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edureka.co/blog/connect-mysql-database-in-java" TargetMode="External"/><Relationship Id="rId2" Type="http://schemas.openxmlformats.org/officeDocument/2006/relationships/hyperlink" Target="https://www.javatpoint.com/phpmyadmin" TargetMode="External"/><Relationship Id="rId1" Type="http://schemas.openxmlformats.org/officeDocument/2006/relationships/slideLayout" Target="../slideLayouts/slideLayout1.xml"/><Relationship Id="rId5" Type="http://schemas.openxmlformats.org/officeDocument/2006/relationships/hyperlink" Target="https://www.blablacar.in/https:/www.thapatechnical.com/2020/03/how-to-send-mail-from-localhost-xampp.htmlhttps:/www.scribd.com/document/351619921/Car-pooling-final-synopsis" TargetMode="External"/><Relationship Id="rId4" Type="http://schemas.openxmlformats.org/officeDocument/2006/relationships/hyperlink" Target="https://www.javatpoint.com/example-to-connect-to-the-mysql-databas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39E9-26B1-4473-824C-3E897122141D}"/>
              </a:ext>
            </a:extLst>
          </p:cNvPr>
          <p:cNvSpPr>
            <a:spLocks noGrp="1"/>
          </p:cNvSpPr>
          <p:nvPr>
            <p:ph type="body" idx="1"/>
          </p:nvPr>
        </p:nvSpPr>
        <p:spPr>
          <a:xfrm>
            <a:off x="422199" y="1086212"/>
            <a:ext cx="8496501" cy="1645265"/>
          </a:xfrm>
        </p:spPr>
        <p:txBody>
          <a:bodyPr/>
          <a:lstStyle/>
          <a:p>
            <a:pPr marL="38100" indent="0">
              <a:buNone/>
            </a:pPr>
            <a:r>
              <a:rPr lang="en-US" sz="5400" b="0" dirty="0">
                <a:solidFill>
                  <a:srgbClr val="7030A0"/>
                </a:solidFill>
              </a:rPr>
              <a:t>S</a:t>
            </a:r>
            <a:r>
              <a:rPr lang="en-US" sz="4000" b="0" dirty="0">
                <a:solidFill>
                  <a:schemeClr val="tx1"/>
                </a:solidFill>
              </a:rPr>
              <a:t>OFTWARE  </a:t>
            </a:r>
            <a:r>
              <a:rPr lang="en-US" sz="5400" b="0" dirty="0">
                <a:solidFill>
                  <a:srgbClr val="7030A0"/>
                </a:solidFill>
              </a:rPr>
              <a:t>G</a:t>
            </a:r>
            <a:r>
              <a:rPr lang="en-US" sz="4000" b="0" dirty="0">
                <a:solidFill>
                  <a:schemeClr val="tx1"/>
                </a:solidFill>
              </a:rPr>
              <a:t>ROUP  </a:t>
            </a:r>
            <a:r>
              <a:rPr lang="en-US" sz="5400" b="0" dirty="0">
                <a:solidFill>
                  <a:srgbClr val="7030A0"/>
                </a:solidFill>
              </a:rPr>
              <a:t>P</a:t>
            </a:r>
            <a:r>
              <a:rPr lang="en-US" sz="4000" b="0" dirty="0">
                <a:solidFill>
                  <a:schemeClr val="tx1"/>
                </a:solidFill>
              </a:rPr>
              <a:t>ROJECT </a:t>
            </a:r>
            <a:r>
              <a:rPr lang="en-US" sz="5400" b="0" dirty="0">
                <a:solidFill>
                  <a:srgbClr val="7030A0"/>
                </a:solidFill>
              </a:rPr>
              <a:t>(SGP)</a:t>
            </a:r>
          </a:p>
        </p:txBody>
      </p:sp>
      <p:sp>
        <p:nvSpPr>
          <p:cNvPr id="3" name="Slide Number Placeholder 2">
            <a:extLst>
              <a:ext uri="{FF2B5EF4-FFF2-40B4-BE49-F238E27FC236}">
                <a16:creationId xmlns:a16="http://schemas.microsoft.com/office/drawing/2014/main" id="{BB2872C7-0E38-401F-9EDA-A947D7E62FC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a:t>
            </a:fld>
            <a:endParaRPr lang="en"/>
          </a:p>
        </p:txBody>
      </p:sp>
      <p:pic>
        <p:nvPicPr>
          <p:cNvPr id="4" name="Picture 3">
            <a:extLst>
              <a:ext uri="{FF2B5EF4-FFF2-40B4-BE49-F238E27FC236}">
                <a16:creationId xmlns:a16="http://schemas.microsoft.com/office/drawing/2014/main" id="{6FCC7B1C-05D9-4E96-836C-C9615FFF0921}"/>
              </a:ext>
            </a:extLst>
          </p:cNvPr>
          <p:cNvPicPr>
            <a:picLocks noChangeAspect="1"/>
          </p:cNvPicPr>
          <p:nvPr/>
        </p:nvPicPr>
        <p:blipFill>
          <a:blip r:embed="rId2"/>
          <a:stretch>
            <a:fillRect/>
          </a:stretch>
        </p:blipFill>
        <p:spPr>
          <a:xfrm>
            <a:off x="0" y="0"/>
            <a:ext cx="1243692" cy="1097375"/>
          </a:xfrm>
          <a:prstGeom prst="rect">
            <a:avLst/>
          </a:prstGeom>
        </p:spPr>
      </p:pic>
      <p:sp>
        <p:nvSpPr>
          <p:cNvPr id="6" name="TextBox 5">
            <a:extLst>
              <a:ext uri="{FF2B5EF4-FFF2-40B4-BE49-F238E27FC236}">
                <a16:creationId xmlns:a16="http://schemas.microsoft.com/office/drawing/2014/main" id="{5F54BF0C-8580-4213-8584-55A4F2BD1D44}"/>
              </a:ext>
            </a:extLst>
          </p:cNvPr>
          <p:cNvSpPr txBox="1"/>
          <p:nvPr/>
        </p:nvSpPr>
        <p:spPr>
          <a:xfrm>
            <a:off x="1871876" y="2469867"/>
            <a:ext cx="6156459" cy="523220"/>
          </a:xfrm>
          <a:prstGeom prst="rect">
            <a:avLst/>
          </a:prstGeom>
          <a:noFill/>
        </p:spPr>
        <p:txBody>
          <a:bodyPr wrap="square" lIns="91440" tIns="45720" rIns="91440" bIns="45720" rtlCol="0" anchor="t">
            <a:spAutoFit/>
          </a:bodyPr>
          <a:lstStyle/>
          <a:p>
            <a:r>
              <a:rPr lang="en-US" sz="2800" b="1" i="1" dirty="0">
                <a:solidFill>
                  <a:srgbClr val="7030A0"/>
                </a:solidFill>
                <a:latin typeface="Barlow"/>
              </a:rPr>
              <a:t>SPLITRIDE WEB APPLICATION</a:t>
            </a:r>
          </a:p>
        </p:txBody>
      </p:sp>
      <p:sp>
        <p:nvSpPr>
          <p:cNvPr id="7" name="TextBox 6">
            <a:extLst>
              <a:ext uri="{FF2B5EF4-FFF2-40B4-BE49-F238E27FC236}">
                <a16:creationId xmlns:a16="http://schemas.microsoft.com/office/drawing/2014/main" id="{8E32FDB6-75AB-40F6-B0C2-5A46B965B356}"/>
              </a:ext>
            </a:extLst>
          </p:cNvPr>
          <p:cNvSpPr txBox="1"/>
          <p:nvPr/>
        </p:nvSpPr>
        <p:spPr>
          <a:xfrm>
            <a:off x="5521842" y="3600893"/>
            <a:ext cx="3622159" cy="307777"/>
          </a:xfrm>
          <a:prstGeom prst="rect">
            <a:avLst/>
          </a:prstGeom>
          <a:noFill/>
        </p:spPr>
        <p:txBody>
          <a:bodyPr wrap="square" lIns="91440" tIns="45720" rIns="91440" bIns="45720" rtlCol="0" anchor="t">
            <a:spAutoFit/>
          </a:bodyPr>
          <a:lstStyle/>
          <a:p>
            <a:r>
              <a:rPr lang="en-GB" sz="1400" b="1" dirty="0">
                <a:solidFill>
                  <a:srgbClr val="7030A0"/>
                </a:solidFill>
                <a:latin typeface="Barlow"/>
                <a:cs typeface="Calibri"/>
              </a:rPr>
              <a:t>MENTOR: PROF.</a:t>
            </a:r>
            <a:r>
              <a:rPr lang="en-GB" b="1" dirty="0">
                <a:solidFill>
                  <a:srgbClr val="7030A0"/>
                </a:solidFill>
                <a:latin typeface="Barlow"/>
                <a:cs typeface="Calibri"/>
              </a:rPr>
              <a:t> </a:t>
            </a:r>
            <a:r>
              <a:rPr lang="en-GB" sz="1400" b="1" dirty="0">
                <a:solidFill>
                  <a:srgbClr val="7030A0"/>
                </a:solidFill>
                <a:latin typeface="Barlow"/>
                <a:cs typeface="Calibri"/>
              </a:rPr>
              <a:t> </a:t>
            </a:r>
            <a:r>
              <a:rPr lang="en-GB" b="1" dirty="0">
                <a:solidFill>
                  <a:srgbClr val="7030A0"/>
                </a:solidFill>
                <a:latin typeface="Barlow"/>
                <a:cs typeface="Calibri"/>
              </a:rPr>
              <a:t>JIGNESH PATEL</a:t>
            </a:r>
            <a:endParaRPr lang="en-US" b="1" dirty="0">
              <a:solidFill>
                <a:srgbClr val="7030A0"/>
              </a:solidFill>
              <a:latin typeface="Barlow" panose="020B0604020202020204" charset="0"/>
            </a:endParaRPr>
          </a:p>
        </p:txBody>
      </p:sp>
      <p:sp>
        <p:nvSpPr>
          <p:cNvPr id="8" name="TextBox 7">
            <a:extLst>
              <a:ext uri="{FF2B5EF4-FFF2-40B4-BE49-F238E27FC236}">
                <a16:creationId xmlns:a16="http://schemas.microsoft.com/office/drawing/2014/main" id="{B1E7C7B2-926C-47D9-8653-324EA4F5F711}"/>
              </a:ext>
            </a:extLst>
          </p:cNvPr>
          <p:cNvSpPr txBox="1"/>
          <p:nvPr/>
        </p:nvSpPr>
        <p:spPr>
          <a:xfrm>
            <a:off x="30371" y="3877340"/>
            <a:ext cx="2806995" cy="954107"/>
          </a:xfrm>
          <a:prstGeom prst="rect">
            <a:avLst/>
          </a:prstGeom>
          <a:noFill/>
        </p:spPr>
        <p:txBody>
          <a:bodyPr wrap="square" lIns="91440" tIns="45720" rIns="91440" bIns="45720" rtlCol="0" anchor="t">
            <a:spAutoFit/>
          </a:bodyPr>
          <a:lstStyle/>
          <a:p>
            <a:r>
              <a:rPr lang="en-US" b="1" dirty="0">
                <a:solidFill>
                  <a:srgbClr val="7030A0"/>
                </a:solidFill>
                <a:latin typeface="Barlow"/>
              </a:rPr>
              <a:t>4CSE-2</a:t>
            </a:r>
            <a:endParaRPr lang="en-US" b="1" dirty="0">
              <a:solidFill>
                <a:srgbClr val="7030A0"/>
              </a:solidFill>
              <a:latin typeface="Barlow" panose="020B0604020202020204" charset="0"/>
            </a:endParaRPr>
          </a:p>
          <a:p>
            <a:r>
              <a:rPr lang="en-US" b="1" dirty="0">
                <a:solidFill>
                  <a:srgbClr val="7030A0"/>
                </a:solidFill>
                <a:latin typeface="Barlow"/>
              </a:rPr>
              <a:t>GROUP – </a:t>
            </a:r>
          </a:p>
          <a:p>
            <a:r>
              <a:rPr lang="en-US" b="1" dirty="0">
                <a:solidFill>
                  <a:srgbClr val="7030A0"/>
                </a:solidFill>
                <a:latin typeface="Barlow"/>
              </a:rPr>
              <a:t>D21CS110-Swet Soni</a:t>
            </a:r>
          </a:p>
          <a:p>
            <a:r>
              <a:rPr lang="en-US" b="1" dirty="0">
                <a:solidFill>
                  <a:srgbClr val="7030A0"/>
                </a:solidFill>
                <a:latin typeface="Barlow"/>
              </a:rPr>
              <a:t>D21CS111-Yatin Parmar</a:t>
            </a:r>
          </a:p>
        </p:txBody>
      </p:sp>
    </p:spTree>
    <p:extLst>
      <p:ext uri="{BB962C8B-B14F-4D97-AF65-F5344CB8AC3E}">
        <p14:creationId xmlns:p14="http://schemas.microsoft.com/office/powerpoint/2010/main" val="1187884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EF4106-71B9-479C-ABA6-51306CDB750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pic>
        <p:nvPicPr>
          <p:cNvPr id="4" name="Picture 3">
            <a:extLst>
              <a:ext uri="{FF2B5EF4-FFF2-40B4-BE49-F238E27FC236}">
                <a16:creationId xmlns:a16="http://schemas.microsoft.com/office/drawing/2014/main" id="{B2493706-4917-46CE-93FF-8A8DD1E2BBD0}"/>
              </a:ext>
            </a:extLst>
          </p:cNvPr>
          <p:cNvPicPr>
            <a:picLocks noChangeAspect="1"/>
          </p:cNvPicPr>
          <p:nvPr/>
        </p:nvPicPr>
        <p:blipFill>
          <a:blip r:embed="rId2"/>
          <a:stretch>
            <a:fillRect/>
          </a:stretch>
        </p:blipFill>
        <p:spPr>
          <a:xfrm>
            <a:off x="899886" y="0"/>
            <a:ext cx="7366000" cy="5143500"/>
          </a:xfrm>
          <a:prstGeom prst="rect">
            <a:avLst/>
          </a:prstGeom>
        </p:spPr>
      </p:pic>
    </p:spTree>
    <p:extLst>
      <p:ext uri="{BB962C8B-B14F-4D97-AF65-F5344CB8AC3E}">
        <p14:creationId xmlns:p14="http://schemas.microsoft.com/office/powerpoint/2010/main" val="2245823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E9C552B-A1D6-499B-AE47-D70E179EDE89}"/>
              </a:ext>
            </a:extLst>
          </p:cNvPr>
          <p:cNvSpPr>
            <a:spLocks noGrp="1"/>
          </p:cNvSpPr>
          <p:nvPr>
            <p:ph type="title"/>
          </p:nvPr>
        </p:nvSpPr>
        <p:spPr>
          <a:xfrm>
            <a:off x="3242930" y="73741"/>
            <a:ext cx="3109448" cy="640139"/>
          </a:xfrm>
        </p:spPr>
        <p:txBody>
          <a:bodyPr/>
          <a:lstStyle/>
          <a:p>
            <a:r>
              <a:rPr lang="en-US" sz="3600" b="0" dirty="0"/>
              <a:t>DO’s &amp; DONT’s </a:t>
            </a:r>
          </a:p>
        </p:txBody>
      </p:sp>
      <p:sp>
        <p:nvSpPr>
          <p:cNvPr id="3" name="Text Placeholder 2">
            <a:extLst>
              <a:ext uri="{FF2B5EF4-FFF2-40B4-BE49-F238E27FC236}">
                <a16:creationId xmlns:a16="http://schemas.microsoft.com/office/drawing/2014/main" id="{774ACE4D-0247-420F-A456-03865E56A09E}"/>
              </a:ext>
            </a:extLst>
          </p:cNvPr>
          <p:cNvSpPr>
            <a:spLocks noGrp="1"/>
          </p:cNvSpPr>
          <p:nvPr>
            <p:ph type="body" idx="1"/>
          </p:nvPr>
        </p:nvSpPr>
        <p:spPr>
          <a:xfrm>
            <a:off x="130823" y="1874303"/>
            <a:ext cx="4210493" cy="2576953"/>
          </a:xfrm>
        </p:spPr>
        <p:txBody>
          <a:bodyPr/>
          <a:lstStyle/>
          <a:p>
            <a:endParaRPr lang="en-GB" sz="1100" b="1" dirty="0">
              <a:solidFill>
                <a:schemeClr val="accent1"/>
              </a:solidFill>
              <a:latin typeface="Barlow" panose="020B0604020202020204" charset="0"/>
            </a:endParaRPr>
          </a:p>
          <a:p>
            <a:pPr marL="285750" indent="-285750">
              <a:buFont typeface="Wingdings" panose="05000000000000000000" pitchFamily="2" charset="2"/>
              <a:buChar char="Ø"/>
            </a:pPr>
            <a:r>
              <a:rPr lang="en-US" sz="1600" dirty="0">
                <a:solidFill>
                  <a:schemeClr val="tx1"/>
                </a:solidFill>
                <a:latin typeface="Barlow Light" panose="020B0604020202020204" charset="0"/>
                <a:ea typeface="Microsoft JhengHei" panose="020B0604030504040204" pitchFamily="34" charset="-120"/>
              </a:rPr>
              <a:t>Communication with your fellow car-poolers</a:t>
            </a:r>
          </a:p>
          <a:p>
            <a:pPr marL="285750" indent="-285750">
              <a:buFont typeface="Wingdings" panose="05000000000000000000" pitchFamily="2" charset="2"/>
              <a:buChar char="Ø"/>
            </a:pPr>
            <a:endParaRPr lang="en-US" sz="1600" dirty="0">
              <a:solidFill>
                <a:schemeClr val="tx1"/>
              </a:solidFill>
              <a:latin typeface="Barlow Light" panose="020B0604020202020204" charset="0"/>
              <a:ea typeface="Microsoft JhengHei" panose="020B0604030504040204" pitchFamily="34" charset="-120"/>
            </a:endParaRPr>
          </a:p>
          <a:p>
            <a:pPr marL="285750" indent="-285750">
              <a:buFont typeface="Wingdings" panose="05000000000000000000" pitchFamily="2" charset="2"/>
              <a:buChar char="Ø"/>
            </a:pPr>
            <a:r>
              <a:rPr lang="en-US" sz="1600" dirty="0">
                <a:solidFill>
                  <a:schemeClr val="tx1"/>
                </a:solidFill>
                <a:latin typeface="Barlow Light" panose="020B0604020202020204" charset="0"/>
                <a:ea typeface="Microsoft JhengHei" panose="020B0604030504040204" pitchFamily="34" charset="-120"/>
              </a:rPr>
              <a:t>Drive safely at all times</a:t>
            </a:r>
          </a:p>
          <a:p>
            <a:pPr marL="0" indent="0">
              <a:buNone/>
            </a:pPr>
            <a:endParaRPr lang="en-US" sz="1600" dirty="0">
              <a:solidFill>
                <a:schemeClr val="tx1"/>
              </a:solidFill>
              <a:latin typeface="Barlow Light" panose="020B0604020202020204" charset="0"/>
              <a:ea typeface="Microsoft JhengHei" panose="020B0604030504040204" pitchFamily="34" charset="-120"/>
            </a:endParaRPr>
          </a:p>
          <a:p>
            <a:pPr marL="285750" indent="-285750">
              <a:buFont typeface="Wingdings" panose="05000000000000000000" pitchFamily="2" charset="2"/>
              <a:buChar char="Ø"/>
            </a:pPr>
            <a:r>
              <a:rPr lang="en-US" sz="1600" dirty="0">
                <a:solidFill>
                  <a:schemeClr val="tx1"/>
                </a:solidFill>
                <a:latin typeface="Barlow Light" panose="020B0604020202020204" charset="0"/>
                <a:ea typeface="Microsoft JhengHei" panose="020B0604030504040204" pitchFamily="34" charset="-120"/>
              </a:rPr>
              <a:t>Respect any other restrictions the carpool has agreed on, such as smoking, eating or drinking</a:t>
            </a:r>
          </a:p>
          <a:p>
            <a:endParaRPr lang="en-US" sz="1100" dirty="0">
              <a:solidFill>
                <a:schemeClr val="accent1"/>
              </a:solidFill>
            </a:endParaRPr>
          </a:p>
        </p:txBody>
      </p:sp>
      <p:sp>
        <p:nvSpPr>
          <p:cNvPr id="4" name="Slide Number Placeholder 3">
            <a:extLst>
              <a:ext uri="{FF2B5EF4-FFF2-40B4-BE49-F238E27FC236}">
                <a16:creationId xmlns:a16="http://schemas.microsoft.com/office/drawing/2014/main" id="{D88A4DEC-C1F2-4BAB-98FB-3C2AAF2C01C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pic>
        <p:nvPicPr>
          <p:cNvPr id="5" name="Picture 4">
            <a:extLst>
              <a:ext uri="{FF2B5EF4-FFF2-40B4-BE49-F238E27FC236}">
                <a16:creationId xmlns:a16="http://schemas.microsoft.com/office/drawing/2014/main" id="{91440DC1-D1A3-4BE4-8BBD-B9E9E9A383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61" t="6801" r="56299" b="4401"/>
          <a:stretch/>
        </p:blipFill>
        <p:spPr>
          <a:xfrm>
            <a:off x="1168641" y="692244"/>
            <a:ext cx="864096" cy="918723"/>
          </a:xfrm>
          <a:prstGeom prst="rect">
            <a:avLst/>
          </a:prstGeom>
        </p:spPr>
      </p:pic>
      <p:pic>
        <p:nvPicPr>
          <p:cNvPr id="6" name="Picture 5">
            <a:extLst>
              <a:ext uri="{FF2B5EF4-FFF2-40B4-BE49-F238E27FC236}">
                <a16:creationId xmlns:a16="http://schemas.microsoft.com/office/drawing/2014/main" id="{DC1B4666-0A71-47DE-9CC1-C058BF1AFB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2520" t="4401" r="3381"/>
          <a:stretch/>
        </p:blipFill>
        <p:spPr>
          <a:xfrm>
            <a:off x="7362394" y="633043"/>
            <a:ext cx="829792" cy="944389"/>
          </a:xfrm>
          <a:prstGeom prst="rect">
            <a:avLst/>
          </a:prstGeom>
        </p:spPr>
      </p:pic>
      <p:sp>
        <p:nvSpPr>
          <p:cNvPr id="10" name="TextBox 9">
            <a:extLst>
              <a:ext uri="{FF2B5EF4-FFF2-40B4-BE49-F238E27FC236}">
                <a16:creationId xmlns:a16="http://schemas.microsoft.com/office/drawing/2014/main" id="{42D11B6F-98EB-4B96-B55C-3955EA038488}"/>
              </a:ext>
            </a:extLst>
          </p:cNvPr>
          <p:cNvSpPr txBox="1"/>
          <p:nvPr/>
        </p:nvSpPr>
        <p:spPr>
          <a:xfrm>
            <a:off x="4572000" y="2049047"/>
            <a:ext cx="4260110" cy="2277547"/>
          </a:xfrm>
          <a:prstGeom prst="rect">
            <a:avLst/>
          </a:prstGeom>
          <a:noFill/>
        </p:spPr>
        <p:txBody>
          <a:bodyPr wrap="square">
            <a:spAutoFit/>
          </a:bodyPr>
          <a:lstStyle/>
          <a:p>
            <a:pPr marL="285750" indent="-285750">
              <a:buFont typeface="Wingdings" panose="05000000000000000000" pitchFamily="2" charset="2"/>
              <a:buChar char="Ø"/>
            </a:pPr>
            <a:r>
              <a:rPr lang="en-US" sz="1600" dirty="0">
                <a:solidFill>
                  <a:schemeClr val="tx1"/>
                </a:solidFill>
                <a:latin typeface="Barlow Light" panose="020B0604020202020204" charset="0"/>
                <a:ea typeface="Microsoft JhengHei" panose="020B0604030504040204" pitchFamily="34" charset="-120"/>
              </a:rPr>
              <a:t>Stop making a habit of being late</a:t>
            </a:r>
          </a:p>
          <a:p>
            <a:r>
              <a:rPr lang="en-US" sz="1600" dirty="0">
                <a:solidFill>
                  <a:schemeClr val="tx1"/>
                </a:solidFill>
                <a:latin typeface="Barlow Light" panose="020B0604020202020204" charset="0"/>
                <a:ea typeface="Microsoft JhengHei" panose="020B0604030504040204" pitchFamily="34" charset="-120"/>
              </a:rPr>
              <a:t> </a:t>
            </a:r>
            <a:endParaRPr lang="en-GB" sz="1600" dirty="0">
              <a:solidFill>
                <a:schemeClr val="tx1"/>
              </a:solidFill>
              <a:latin typeface="Barlow Light" panose="020B0604020202020204" charset="0"/>
              <a:ea typeface="Microsoft JhengHei" panose="020B0604030504040204" pitchFamily="34" charset="-120"/>
            </a:endParaRPr>
          </a:p>
          <a:p>
            <a:pPr marL="285750" indent="-285750">
              <a:buFont typeface="Wingdings" panose="05000000000000000000" pitchFamily="2" charset="2"/>
              <a:buChar char="Ø"/>
            </a:pPr>
            <a:r>
              <a:rPr lang="en-US" sz="1600" dirty="0">
                <a:solidFill>
                  <a:schemeClr val="tx1"/>
                </a:solidFill>
                <a:latin typeface="Barlow Light" panose="020B0604020202020204" charset="0"/>
                <a:ea typeface="Microsoft JhengHei" panose="020B0604030504040204" pitchFamily="34" charset="-120"/>
              </a:rPr>
              <a:t>Do not ask your car-poolers to make extra stops along the way</a:t>
            </a:r>
          </a:p>
          <a:p>
            <a:pPr marL="285750" indent="-285750">
              <a:buFont typeface="Wingdings" panose="05000000000000000000" pitchFamily="2" charset="2"/>
              <a:buChar char="Ø"/>
            </a:pPr>
            <a:endParaRPr lang="en-US" sz="1600" dirty="0">
              <a:solidFill>
                <a:schemeClr val="tx1"/>
              </a:solidFill>
              <a:latin typeface="Barlow Light" panose="020B0604020202020204" charset="0"/>
              <a:ea typeface="Microsoft JhengHei" panose="020B0604030504040204" pitchFamily="34" charset="-120"/>
            </a:endParaRPr>
          </a:p>
          <a:p>
            <a:pPr marL="285750" indent="-285750">
              <a:buFont typeface="Wingdings" panose="05000000000000000000" pitchFamily="2" charset="2"/>
              <a:buChar char="Ø"/>
            </a:pPr>
            <a:r>
              <a:rPr lang="en-US" sz="1600" dirty="0">
                <a:solidFill>
                  <a:schemeClr val="tx1"/>
                </a:solidFill>
                <a:latin typeface="Barlow Light" panose="020B0604020202020204" charset="0"/>
                <a:ea typeface="Microsoft JhengHei" panose="020B0604030504040204" pitchFamily="34" charset="-120"/>
              </a:rPr>
              <a:t>Avoid having lengthy cell phone conversations while you are in the carpool. Which can might disturb other car-poolers</a:t>
            </a:r>
          </a:p>
          <a:p>
            <a:endParaRPr lang="en-US" sz="1400" dirty="0">
              <a:solidFill>
                <a:schemeClr val="accent1"/>
              </a:solidFill>
              <a:latin typeface="Barlow" panose="020B0604020202020204" charset="0"/>
            </a:endParaRPr>
          </a:p>
        </p:txBody>
      </p:sp>
      <p:cxnSp>
        <p:nvCxnSpPr>
          <p:cNvPr id="12" name="Straight Connector 11">
            <a:extLst>
              <a:ext uri="{FF2B5EF4-FFF2-40B4-BE49-F238E27FC236}">
                <a16:creationId xmlns:a16="http://schemas.microsoft.com/office/drawing/2014/main" id="{975D7CE9-89F0-4E86-8B63-A3F2DEADE64B}"/>
              </a:ext>
            </a:extLst>
          </p:cNvPr>
          <p:cNvCxnSpPr>
            <a:cxnSpLocks/>
          </p:cNvCxnSpPr>
          <p:nvPr/>
        </p:nvCxnSpPr>
        <p:spPr>
          <a:xfrm>
            <a:off x="4547190" y="1488558"/>
            <a:ext cx="24810" cy="348747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092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A2474-AB0F-44F4-BB3E-9D52B386777C}"/>
              </a:ext>
            </a:extLst>
          </p:cNvPr>
          <p:cNvSpPr>
            <a:spLocks noGrp="1"/>
          </p:cNvSpPr>
          <p:nvPr>
            <p:ph type="title"/>
          </p:nvPr>
        </p:nvSpPr>
        <p:spPr>
          <a:xfrm>
            <a:off x="1903024" y="226828"/>
            <a:ext cx="5337951" cy="588333"/>
          </a:xfrm>
        </p:spPr>
        <p:txBody>
          <a:bodyPr/>
          <a:lstStyle/>
          <a:p>
            <a:r>
              <a:rPr lang="en-US" sz="3600" b="0" dirty="0"/>
              <a:t> FUTURE ENHANCEMENTS</a:t>
            </a:r>
          </a:p>
        </p:txBody>
      </p:sp>
      <p:sp>
        <p:nvSpPr>
          <p:cNvPr id="3" name="Text Placeholder 2">
            <a:extLst>
              <a:ext uri="{FF2B5EF4-FFF2-40B4-BE49-F238E27FC236}">
                <a16:creationId xmlns:a16="http://schemas.microsoft.com/office/drawing/2014/main" id="{B2E74993-34D5-48C9-A9C6-AA92C5FE41E9}"/>
              </a:ext>
            </a:extLst>
          </p:cNvPr>
          <p:cNvSpPr>
            <a:spLocks noGrp="1"/>
          </p:cNvSpPr>
          <p:nvPr>
            <p:ph type="body" idx="1"/>
          </p:nvPr>
        </p:nvSpPr>
        <p:spPr>
          <a:xfrm>
            <a:off x="313039" y="1545784"/>
            <a:ext cx="8517921" cy="3204066"/>
          </a:xfrm>
        </p:spPr>
        <p:txBody>
          <a:bodyPr/>
          <a:lstStyle/>
          <a:p>
            <a:pPr marL="342900" marR="0" lvl="0" indent="-342900">
              <a:lnSpc>
                <a:spcPct val="150000"/>
              </a:lnSpc>
              <a:spcBef>
                <a:spcPts val="0"/>
              </a:spcBef>
              <a:spcAft>
                <a:spcPts val="0"/>
              </a:spcAft>
              <a:buFont typeface="+mj-lt"/>
              <a:buAutoNum type="arabicPeriod"/>
            </a:pPr>
            <a:r>
              <a:rPr lang="en-US" sz="1400" b="1" dirty="0">
                <a:solidFill>
                  <a:schemeClr val="accent1"/>
                </a:solidFill>
                <a:effectLst/>
                <a:latin typeface="Barlow Light" panose="020B0604020202020204" charset="0"/>
                <a:ea typeface="Microsoft JhengHei" panose="020B0604030504040204" pitchFamily="34" charset="-120"/>
              </a:rPr>
              <a:t>GPS Navigation Device</a:t>
            </a:r>
            <a:r>
              <a:rPr lang="en-US" sz="1400" dirty="0">
                <a:effectLst/>
                <a:latin typeface="Barlow Light" panose="020B0604020202020204" charset="0"/>
                <a:ea typeface="Microsoft JhengHei" panose="020B0604030504040204" pitchFamily="34" charset="-120"/>
              </a:rPr>
              <a:t>: GPS Navigation device is used to determine driver’s route. In this, the user with current location retrieves the list of users whose location is near to the user by using the Google maps who wants to join ride.</a:t>
            </a:r>
          </a:p>
          <a:p>
            <a:pPr marL="342900" marR="0" lvl="0" indent="-342900">
              <a:lnSpc>
                <a:spcPct val="150000"/>
              </a:lnSpc>
              <a:spcBef>
                <a:spcPts val="0"/>
              </a:spcBef>
              <a:spcAft>
                <a:spcPts val="0"/>
              </a:spcAft>
              <a:buFont typeface="+mj-lt"/>
              <a:buAutoNum type="arabicPeriod"/>
            </a:pPr>
            <a:endParaRPr lang="en-US" sz="1400" dirty="0">
              <a:latin typeface="Barlow Light" panose="020B0604020202020204" charset="0"/>
              <a:ea typeface="Microsoft JhengHei" panose="020B0604030504040204" pitchFamily="34" charset="-120"/>
            </a:endParaRPr>
          </a:p>
          <a:p>
            <a:pPr marL="342900" marR="0" lvl="0" indent="-342900">
              <a:lnSpc>
                <a:spcPct val="150000"/>
              </a:lnSpc>
              <a:spcBef>
                <a:spcPts val="0"/>
              </a:spcBef>
              <a:spcAft>
                <a:spcPts val="0"/>
              </a:spcAft>
              <a:buFont typeface="+mj-lt"/>
              <a:buAutoNum type="arabicPeriod"/>
            </a:pPr>
            <a:r>
              <a:rPr lang="en-US" sz="1400" b="1" dirty="0">
                <a:solidFill>
                  <a:schemeClr val="accent1"/>
                </a:solidFill>
                <a:effectLst/>
                <a:latin typeface="Barlow Light" panose="020B0604020202020204" charset="0"/>
                <a:ea typeface="Microsoft JhengHei" panose="020B0604030504040204" pitchFamily="34" charset="-120"/>
              </a:rPr>
              <a:t>Mobile Application:</a:t>
            </a:r>
            <a:r>
              <a:rPr lang="en-US" sz="1400" dirty="0">
                <a:effectLst/>
                <a:latin typeface="Barlow Light" panose="020B0604020202020204" charset="0"/>
                <a:ea typeface="Microsoft JhengHei" panose="020B0604030504040204" pitchFamily="34" charset="-120"/>
              </a:rPr>
              <a:t> A user friendly mobile application which can be used easily by any age group person.</a:t>
            </a:r>
          </a:p>
          <a:p>
            <a:pPr marL="342900" marR="0" lvl="0" indent="-342900">
              <a:lnSpc>
                <a:spcPct val="150000"/>
              </a:lnSpc>
              <a:spcBef>
                <a:spcPts val="0"/>
              </a:spcBef>
              <a:spcAft>
                <a:spcPts val="0"/>
              </a:spcAft>
              <a:buFont typeface="+mj-lt"/>
              <a:buAutoNum type="arabicPeriod"/>
            </a:pPr>
            <a:endParaRPr lang="en-US" sz="1400" dirty="0">
              <a:latin typeface="Barlow Light" panose="020B0604020202020204" charset="0"/>
              <a:ea typeface="Microsoft JhengHei" panose="020B0604030504040204" pitchFamily="34" charset="-120"/>
            </a:endParaRPr>
          </a:p>
          <a:p>
            <a:pPr marL="342900" marR="0" lvl="0" indent="-342900">
              <a:lnSpc>
                <a:spcPct val="150000"/>
              </a:lnSpc>
              <a:spcBef>
                <a:spcPts val="0"/>
              </a:spcBef>
              <a:spcAft>
                <a:spcPts val="0"/>
              </a:spcAft>
              <a:buFont typeface="+mj-lt"/>
              <a:buAutoNum type="arabicPeriod"/>
            </a:pPr>
            <a:r>
              <a:rPr lang="en-US" sz="1400" b="1" dirty="0">
                <a:solidFill>
                  <a:schemeClr val="accent1"/>
                </a:solidFill>
                <a:effectLst/>
                <a:latin typeface="Barlow Light" panose="020B0604020202020204" charset="0"/>
                <a:ea typeface="Microsoft JhengHei" panose="020B0604030504040204" pitchFamily="34" charset="-120"/>
              </a:rPr>
              <a:t>Security Patches:</a:t>
            </a:r>
            <a:r>
              <a:rPr lang="en-US" sz="1400" dirty="0">
                <a:solidFill>
                  <a:schemeClr val="accent1"/>
                </a:solidFill>
                <a:effectLst/>
                <a:latin typeface="Barlow Light" panose="020B0604020202020204" charset="0"/>
                <a:ea typeface="Microsoft JhengHei" panose="020B0604030504040204" pitchFamily="34" charset="-120"/>
              </a:rPr>
              <a:t> </a:t>
            </a:r>
            <a:r>
              <a:rPr lang="en-US" sz="1400" dirty="0">
                <a:effectLst/>
                <a:latin typeface="Barlow Light" panose="020B0604020202020204" charset="0"/>
                <a:ea typeface="Microsoft JhengHei" panose="020B0604030504040204" pitchFamily="34" charset="-120"/>
              </a:rPr>
              <a:t>Need to work on the security of the application. So that it can establish trust between driver and passenger. Also by gaining trust we can gain more number of passenger.</a:t>
            </a:r>
          </a:p>
          <a:p>
            <a:endParaRPr lang="en-US" sz="1400" dirty="0"/>
          </a:p>
        </p:txBody>
      </p:sp>
      <p:sp>
        <p:nvSpPr>
          <p:cNvPr id="4" name="Slide Number Placeholder 3">
            <a:extLst>
              <a:ext uri="{FF2B5EF4-FFF2-40B4-BE49-F238E27FC236}">
                <a16:creationId xmlns:a16="http://schemas.microsoft.com/office/drawing/2014/main" id="{E1BB9AD2-B47C-4A2B-9AEA-514EEA2E40B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1834243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81D631-DF27-495E-B688-5405D85D6901}"/>
              </a:ext>
            </a:extLst>
          </p:cNvPr>
          <p:cNvSpPr txBox="1"/>
          <p:nvPr/>
        </p:nvSpPr>
        <p:spPr>
          <a:xfrm>
            <a:off x="964019" y="1240465"/>
            <a:ext cx="3388241" cy="400110"/>
          </a:xfrm>
          <a:prstGeom prst="rect">
            <a:avLst/>
          </a:prstGeom>
          <a:noFill/>
        </p:spPr>
        <p:txBody>
          <a:bodyPr wrap="square" rtlCol="0">
            <a:spAutoFit/>
          </a:bodyPr>
          <a:lstStyle/>
          <a:p>
            <a:r>
              <a:rPr lang="en-US" sz="2000" b="1" i="1" dirty="0">
                <a:solidFill>
                  <a:schemeClr val="tx1"/>
                </a:solidFill>
                <a:latin typeface="Barlow" panose="020B0604020202020204" charset="0"/>
              </a:rPr>
              <a:t>REFERENCE:-</a:t>
            </a:r>
          </a:p>
        </p:txBody>
      </p:sp>
      <p:sp>
        <p:nvSpPr>
          <p:cNvPr id="4" name="TextBox 3">
            <a:extLst>
              <a:ext uri="{FF2B5EF4-FFF2-40B4-BE49-F238E27FC236}">
                <a16:creationId xmlns:a16="http://schemas.microsoft.com/office/drawing/2014/main" id="{142E8025-1535-4ACF-B831-40170092A601}"/>
              </a:ext>
            </a:extLst>
          </p:cNvPr>
          <p:cNvSpPr txBox="1"/>
          <p:nvPr/>
        </p:nvSpPr>
        <p:spPr>
          <a:xfrm>
            <a:off x="964019" y="1835888"/>
            <a:ext cx="5330456" cy="1815882"/>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Ø"/>
            </a:pPr>
            <a:r>
              <a:rPr lang="en-US" dirty="0">
                <a:hlinkClick r:id="rId2"/>
              </a:rPr>
              <a:t>https://www.javatpoint.com/phpmyadmin</a:t>
            </a:r>
            <a:endParaRPr lang="en-US" dirty="0"/>
          </a:p>
          <a:p>
            <a:pPr marL="285750" indent="-285750">
              <a:buFont typeface="Wingdings" panose="05000000000000000000" pitchFamily="2" charset="2"/>
              <a:buChar char="Ø"/>
            </a:pPr>
            <a:r>
              <a:rPr lang="en-US" u="sng" dirty="0">
                <a:solidFill>
                  <a:schemeClr val="tx1"/>
                </a:solidFill>
                <a:hlinkClick r:id="rId3"/>
              </a:rPr>
              <a:t>https://www.edureka.co/blog/connect-mysql-database-in-java</a:t>
            </a:r>
            <a:endParaRPr lang="en-US" u="sng" dirty="0">
              <a:solidFill>
                <a:schemeClr val="tx1"/>
              </a:solidFill>
            </a:endParaRPr>
          </a:p>
          <a:p>
            <a:pPr marL="285750" indent="-285750">
              <a:buFont typeface="Wingdings" panose="05000000000000000000" pitchFamily="2" charset="2"/>
              <a:buChar char="Ø"/>
            </a:pPr>
            <a:r>
              <a:rPr lang="en-US" u="sng" dirty="0">
                <a:solidFill>
                  <a:schemeClr val="tx1"/>
                </a:solidFill>
                <a:hlinkClick r:id="rId4"/>
              </a:rPr>
              <a:t>https://www.javatpoint.com/example-to-connect-to-the-mysql-database</a:t>
            </a:r>
            <a:endParaRPr lang="en-US" u="sng" dirty="0">
              <a:solidFill>
                <a:schemeClr val="tx1"/>
              </a:solidFill>
            </a:endParaRPr>
          </a:p>
          <a:p>
            <a:pPr marL="285750" indent="-285750">
              <a:buFont typeface="Wingdings" panose="05000000000000000000" pitchFamily="2" charset="2"/>
              <a:buChar char="Ø"/>
            </a:pPr>
            <a:r>
              <a:rPr lang="en-US" u="sng" dirty="0">
                <a:solidFill>
                  <a:schemeClr val="tx1"/>
                </a:solidFill>
                <a:hlinkClick r:id="rId5">
                  <a:extLst>
                    <a:ext uri="{A12FA001-AC4F-418D-AE19-62706E023703}">
                      <ahyp:hlinkClr xmlns:ahyp="http://schemas.microsoft.com/office/drawing/2018/hyperlinkcolor" val="tx"/>
                    </a:ext>
                  </a:extLst>
                </a:hlinkClick>
              </a:rPr>
              <a:t>https://www.blablacar.in/</a:t>
            </a:r>
            <a:endParaRPr lang="en-US" u="sng" dirty="0">
              <a:solidFill>
                <a:schemeClr val="tx1"/>
              </a:solidFill>
            </a:endParaRPr>
          </a:p>
          <a:p>
            <a:pPr marL="285750" indent="-285750">
              <a:buFont typeface="Wingdings" panose="05000000000000000000" pitchFamily="2" charset="2"/>
              <a:buChar char="Ø"/>
            </a:pPr>
            <a:r>
              <a:rPr lang="en-US" u="sng" dirty="0">
                <a:solidFill>
                  <a:schemeClr val="tx1"/>
                </a:solidFill>
                <a:hlinkClick r:id="rId5">
                  <a:extLst>
                    <a:ext uri="{A12FA001-AC4F-418D-AE19-62706E023703}">
                      <ahyp:hlinkClr xmlns:ahyp="http://schemas.microsoft.com/office/drawing/2018/hyperlinkcolor" val="tx"/>
                    </a:ext>
                  </a:extLst>
                </a:hlinkClick>
              </a:rPr>
              <a:t>https://www.thapatechnical.com/2020/03/how-to-send-mail-from-localhost-xampp.html</a:t>
            </a:r>
            <a:endParaRPr lang="en-US" u="sng">
              <a:solidFill>
                <a:schemeClr val="tx1"/>
              </a:solidFill>
            </a:endParaRPr>
          </a:p>
          <a:p>
            <a:pPr marL="285750" indent="-285750">
              <a:buFont typeface="Wingdings" panose="05000000000000000000" pitchFamily="2" charset="2"/>
              <a:buChar char="Ø"/>
            </a:pPr>
            <a:r>
              <a:rPr lang="en-US" u="sng" dirty="0">
                <a:solidFill>
                  <a:schemeClr val="tx1"/>
                </a:solidFill>
              </a:rPr>
              <a:t>https://www.w3schools.com/php/default.asp</a:t>
            </a:r>
          </a:p>
        </p:txBody>
      </p:sp>
    </p:spTree>
    <p:extLst>
      <p:ext uri="{BB962C8B-B14F-4D97-AF65-F5344CB8AC3E}">
        <p14:creationId xmlns:p14="http://schemas.microsoft.com/office/powerpoint/2010/main" val="651291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4DDDDB9-0497-4CB0-A6D2-40B9D1AC545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pic>
        <p:nvPicPr>
          <p:cNvPr id="7" name="Picture 6">
            <a:extLst>
              <a:ext uri="{FF2B5EF4-FFF2-40B4-BE49-F238E27FC236}">
                <a16:creationId xmlns:a16="http://schemas.microsoft.com/office/drawing/2014/main" id="{B481F430-C2C1-411E-BBF5-31161ABF3632}"/>
              </a:ext>
            </a:extLst>
          </p:cNvPr>
          <p:cNvPicPr>
            <a:picLocks noChangeAspect="1"/>
          </p:cNvPicPr>
          <p:nvPr/>
        </p:nvPicPr>
        <p:blipFill>
          <a:blip r:embed="rId2"/>
          <a:stretch>
            <a:fillRect/>
          </a:stretch>
        </p:blipFill>
        <p:spPr>
          <a:xfrm>
            <a:off x="1456218" y="2794148"/>
            <a:ext cx="5310076" cy="816935"/>
          </a:xfrm>
          <a:prstGeom prst="rect">
            <a:avLst/>
          </a:prstGeom>
        </p:spPr>
      </p:pic>
      <p:pic>
        <p:nvPicPr>
          <p:cNvPr id="8" name="Picture 7">
            <a:extLst>
              <a:ext uri="{FF2B5EF4-FFF2-40B4-BE49-F238E27FC236}">
                <a16:creationId xmlns:a16="http://schemas.microsoft.com/office/drawing/2014/main" id="{811366C3-24FE-4CB3-B4CC-05928B5E4705}"/>
              </a:ext>
            </a:extLst>
          </p:cNvPr>
          <p:cNvPicPr>
            <a:picLocks noChangeAspect="1"/>
          </p:cNvPicPr>
          <p:nvPr/>
        </p:nvPicPr>
        <p:blipFill>
          <a:blip r:embed="rId3"/>
          <a:stretch>
            <a:fillRect/>
          </a:stretch>
        </p:blipFill>
        <p:spPr>
          <a:xfrm>
            <a:off x="295592" y="340242"/>
            <a:ext cx="8546491" cy="4398639"/>
          </a:xfrm>
          <a:prstGeom prst="rect">
            <a:avLst/>
          </a:prstGeom>
        </p:spPr>
      </p:pic>
    </p:spTree>
    <p:extLst>
      <p:ext uri="{BB962C8B-B14F-4D97-AF65-F5344CB8AC3E}">
        <p14:creationId xmlns:p14="http://schemas.microsoft.com/office/powerpoint/2010/main" val="178413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B766E4-779D-48FB-B3C0-3DB85B5F4F3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pic>
        <p:nvPicPr>
          <p:cNvPr id="3" name="Picture 2">
            <a:extLst>
              <a:ext uri="{FF2B5EF4-FFF2-40B4-BE49-F238E27FC236}">
                <a16:creationId xmlns:a16="http://schemas.microsoft.com/office/drawing/2014/main" id="{B903B4A8-3D0A-4AC6-8393-4441851D2571}"/>
              </a:ext>
            </a:extLst>
          </p:cNvPr>
          <p:cNvPicPr>
            <a:picLocks noChangeAspect="1"/>
          </p:cNvPicPr>
          <p:nvPr/>
        </p:nvPicPr>
        <p:blipFill>
          <a:blip r:embed="rId2"/>
          <a:stretch>
            <a:fillRect/>
          </a:stretch>
        </p:blipFill>
        <p:spPr>
          <a:xfrm>
            <a:off x="1354" y="0"/>
            <a:ext cx="9141292" cy="5143500"/>
          </a:xfrm>
          <a:prstGeom prst="rect">
            <a:avLst/>
          </a:prstGeom>
        </p:spPr>
      </p:pic>
      <p:sp>
        <p:nvSpPr>
          <p:cNvPr id="4" name="TextBox 3">
            <a:extLst>
              <a:ext uri="{FF2B5EF4-FFF2-40B4-BE49-F238E27FC236}">
                <a16:creationId xmlns:a16="http://schemas.microsoft.com/office/drawing/2014/main" id="{ECEDA94D-8E90-4A8E-9CE9-257EDBA2EF17}"/>
              </a:ext>
            </a:extLst>
          </p:cNvPr>
          <p:cNvSpPr txBox="1"/>
          <p:nvPr/>
        </p:nvSpPr>
        <p:spPr>
          <a:xfrm>
            <a:off x="1892595" y="2017752"/>
            <a:ext cx="5791200" cy="1107996"/>
          </a:xfrm>
          <a:prstGeom prst="rect">
            <a:avLst/>
          </a:prstGeom>
          <a:noFill/>
        </p:spPr>
        <p:txBody>
          <a:bodyPr wrap="square" rtlCol="0">
            <a:spAutoFit/>
          </a:bodyPr>
          <a:lstStyle/>
          <a:p>
            <a:r>
              <a:rPr lang="en-US" sz="6600" dirty="0"/>
              <a:t>THANK YOU</a:t>
            </a:r>
          </a:p>
        </p:txBody>
      </p:sp>
    </p:spTree>
    <p:extLst>
      <p:ext uri="{BB962C8B-B14F-4D97-AF65-F5344CB8AC3E}">
        <p14:creationId xmlns:p14="http://schemas.microsoft.com/office/powerpoint/2010/main" val="3634043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C6C192-1A91-4E76-B118-F7FFD35FCF6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a:t>
            </a:fld>
            <a:endParaRPr lang="en"/>
          </a:p>
        </p:txBody>
      </p:sp>
      <p:pic>
        <p:nvPicPr>
          <p:cNvPr id="3" name="Picture 2">
            <a:extLst>
              <a:ext uri="{FF2B5EF4-FFF2-40B4-BE49-F238E27FC236}">
                <a16:creationId xmlns:a16="http://schemas.microsoft.com/office/drawing/2014/main" id="{546162BE-3582-4E03-93DD-47EE03B2E4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843" y="1473050"/>
            <a:ext cx="8065578" cy="2829591"/>
          </a:xfrm>
          <a:prstGeom prst="rect">
            <a:avLst/>
          </a:prstGeom>
        </p:spPr>
      </p:pic>
      <p:sp>
        <p:nvSpPr>
          <p:cNvPr id="4" name="TextBox 3">
            <a:extLst>
              <a:ext uri="{FF2B5EF4-FFF2-40B4-BE49-F238E27FC236}">
                <a16:creationId xmlns:a16="http://schemas.microsoft.com/office/drawing/2014/main" id="{4F94025B-8A26-4080-A9D7-EF88F826F90A}"/>
              </a:ext>
            </a:extLst>
          </p:cNvPr>
          <p:cNvSpPr txBox="1"/>
          <p:nvPr/>
        </p:nvSpPr>
        <p:spPr>
          <a:xfrm>
            <a:off x="3058632" y="179667"/>
            <a:ext cx="3469759" cy="707886"/>
          </a:xfrm>
          <a:prstGeom prst="rect">
            <a:avLst/>
          </a:prstGeom>
          <a:noFill/>
        </p:spPr>
        <p:txBody>
          <a:bodyPr wrap="square" lIns="91440" tIns="45720" rIns="91440" bIns="45720" rtlCol="0" anchor="t">
            <a:spAutoFit/>
          </a:bodyPr>
          <a:lstStyle/>
          <a:p>
            <a:r>
              <a:rPr lang="en-US" sz="4000" dirty="0">
                <a:solidFill>
                  <a:schemeClr val="accent1"/>
                </a:solidFill>
                <a:latin typeface="Barlow"/>
              </a:rPr>
              <a:t>SPLIT RIDE</a:t>
            </a:r>
          </a:p>
        </p:txBody>
      </p:sp>
    </p:spTree>
    <p:extLst>
      <p:ext uri="{BB962C8B-B14F-4D97-AF65-F5344CB8AC3E}">
        <p14:creationId xmlns:p14="http://schemas.microsoft.com/office/powerpoint/2010/main" val="4076562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7FADCE-E302-4DE1-9C22-B21886D0D67D}"/>
              </a:ext>
            </a:extLst>
          </p:cNvPr>
          <p:cNvSpPr>
            <a:spLocks noGrp="1"/>
          </p:cNvSpPr>
          <p:nvPr>
            <p:ph type="title"/>
          </p:nvPr>
        </p:nvSpPr>
        <p:spPr>
          <a:xfrm>
            <a:off x="2062718" y="125864"/>
            <a:ext cx="5606902" cy="615612"/>
          </a:xfrm>
        </p:spPr>
        <p:txBody>
          <a:bodyPr/>
          <a:lstStyle/>
          <a:p>
            <a:r>
              <a:rPr lang="en-GB" sz="3600" b="0" dirty="0"/>
              <a:t>PURPOSE OF SPLIT RIDE</a:t>
            </a:r>
            <a:endParaRPr lang="en-US" sz="3600" b="0" dirty="0">
              <a:latin typeface="Barlow" panose="020B0604020202020204" charset="0"/>
            </a:endParaRPr>
          </a:p>
        </p:txBody>
      </p:sp>
      <p:sp>
        <p:nvSpPr>
          <p:cNvPr id="5" name="Text Placeholder 4">
            <a:extLst>
              <a:ext uri="{FF2B5EF4-FFF2-40B4-BE49-F238E27FC236}">
                <a16:creationId xmlns:a16="http://schemas.microsoft.com/office/drawing/2014/main" id="{847EFB40-4FD0-40B1-91C4-F4B26EA7958D}"/>
              </a:ext>
            </a:extLst>
          </p:cNvPr>
          <p:cNvSpPr>
            <a:spLocks noGrp="1"/>
          </p:cNvSpPr>
          <p:nvPr>
            <p:ph type="body" idx="1"/>
          </p:nvPr>
        </p:nvSpPr>
        <p:spPr>
          <a:xfrm>
            <a:off x="46074" y="1209155"/>
            <a:ext cx="9051851" cy="2463948"/>
          </a:xfrm>
        </p:spPr>
        <p:txBody>
          <a:bodyPr/>
          <a:lstStyle/>
          <a:p>
            <a:pPr marL="342900" indent="-342900" algn="just">
              <a:buFont typeface="Wingdings" panose="05000000000000000000" pitchFamily="2" charset="2"/>
              <a:buChar char="Ø"/>
            </a:pPr>
            <a:r>
              <a:rPr lang="en-US" sz="1600" dirty="0">
                <a:solidFill>
                  <a:schemeClr val="tx1"/>
                </a:solidFill>
              </a:rPr>
              <a:t>The main idea of </a:t>
            </a:r>
            <a:r>
              <a:rPr lang="en-US" sz="1600" dirty="0" err="1">
                <a:solidFill>
                  <a:schemeClr val="tx1"/>
                </a:solidFill>
              </a:rPr>
              <a:t>SplitRide</a:t>
            </a:r>
            <a:r>
              <a:rPr lang="en-US" sz="1600" dirty="0">
                <a:solidFill>
                  <a:schemeClr val="tx1"/>
                </a:solidFill>
              </a:rPr>
              <a:t> is that a group of people can ride in one vehicle instead of having individuals driving their own car or riding in hired cars. They can take turns using their cars so that there is savings in terms of money as well as emissions or else ask for one car to pick and ride so as to reduce number of cars deployed. </a:t>
            </a:r>
            <a:endParaRPr lang="en-US" sz="1600" dirty="0">
              <a:solidFill>
                <a:schemeClr val="tx1"/>
              </a:solidFill>
              <a:latin typeface="Barlow Light" panose="020B0604020202020204" charset="0"/>
            </a:endParaRPr>
          </a:p>
          <a:p>
            <a:pPr algn="just"/>
            <a:endParaRPr lang="en-US" sz="1600" dirty="0">
              <a:solidFill>
                <a:schemeClr val="tx1"/>
              </a:solidFill>
              <a:latin typeface="Barlow Light" panose="020B0604020202020204" charset="0"/>
            </a:endParaRPr>
          </a:p>
          <a:p>
            <a:pPr marL="285750" indent="-285750" algn="just">
              <a:buFont typeface="Wingdings" panose="05000000000000000000" pitchFamily="2" charset="2"/>
              <a:buChar char="Ø"/>
            </a:pPr>
            <a:r>
              <a:rPr lang="en-US" sz="1600" dirty="0" err="1">
                <a:solidFill>
                  <a:schemeClr val="tx1"/>
                </a:solidFill>
              </a:rPr>
              <a:t>SplitRide</a:t>
            </a:r>
            <a:r>
              <a:rPr lang="en-US" sz="1600" dirty="0">
                <a:solidFill>
                  <a:schemeClr val="tx1"/>
                </a:solidFill>
              </a:rPr>
              <a:t> is also extended to company officials travelling to outside locations. </a:t>
            </a:r>
            <a:endParaRPr lang="en-US" sz="1600" dirty="0">
              <a:solidFill>
                <a:schemeClr val="tx1"/>
              </a:solidFill>
              <a:latin typeface="Barlow Light" panose="020B0604020202020204" charset="0"/>
            </a:endParaRPr>
          </a:p>
          <a:p>
            <a:pPr marL="285750" indent="-285750" algn="just">
              <a:buFont typeface="Wingdings" panose="05000000000000000000" pitchFamily="2" charset="2"/>
              <a:buChar char="Ø"/>
            </a:pPr>
            <a:endParaRPr lang="en-US" sz="1600" dirty="0">
              <a:solidFill>
                <a:schemeClr val="tx1"/>
              </a:solidFill>
              <a:latin typeface="Barlow Light" panose="020B0604020202020204" charset="0"/>
            </a:endParaRPr>
          </a:p>
          <a:p>
            <a:pPr marL="285750" indent="-285750" algn="just">
              <a:buFont typeface="Wingdings" panose="05000000000000000000" pitchFamily="2" charset="2"/>
              <a:buChar char="Ø"/>
            </a:pPr>
            <a:r>
              <a:rPr lang="en-US" sz="1600" dirty="0">
                <a:solidFill>
                  <a:schemeClr val="tx1"/>
                </a:solidFill>
                <a:latin typeface="Barlow Light" panose="020B0604020202020204" charset="0"/>
              </a:rPr>
              <a:t>Travelling by company busses is the first option. Cars to be used on need basis only. </a:t>
            </a:r>
            <a:endParaRPr lang="en-GB" sz="1600" dirty="0">
              <a:solidFill>
                <a:schemeClr val="tx1"/>
              </a:solidFill>
              <a:latin typeface="Barlow Light" panose="020B0604020202020204" charset="0"/>
            </a:endParaRPr>
          </a:p>
          <a:p>
            <a:endParaRPr lang="en-US" sz="1600" b="1" i="1" dirty="0">
              <a:solidFill>
                <a:schemeClr val="accent1"/>
              </a:solidFill>
              <a:latin typeface="Barlow" panose="020B0604020202020204" charset="0"/>
            </a:endParaRPr>
          </a:p>
        </p:txBody>
      </p:sp>
      <p:sp>
        <p:nvSpPr>
          <p:cNvPr id="3" name="Slide Number Placeholder 2">
            <a:extLst>
              <a:ext uri="{FF2B5EF4-FFF2-40B4-BE49-F238E27FC236}">
                <a16:creationId xmlns:a16="http://schemas.microsoft.com/office/drawing/2014/main" id="{F93EF5F3-65ED-41DE-868E-A9A4F83706B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a:t>
            </a:fld>
            <a:endParaRPr lang="en"/>
          </a:p>
        </p:txBody>
      </p:sp>
      <p:pic>
        <p:nvPicPr>
          <p:cNvPr id="8" name="Picture 7">
            <a:extLst>
              <a:ext uri="{FF2B5EF4-FFF2-40B4-BE49-F238E27FC236}">
                <a16:creationId xmlns:a16="http://schemas.microsoft.com/office/drawing/2014/main" id="{3AE00D31-F944-4764-868D-E56A4EB139BC}"/>
              </a:ext>
            </a:extLst>
          </p:cNvPr>
          <p:cNvPicPr>
            <a:picLocks noChangeAspect="1"/>
          </p:cNvPicPr>
          <p:nvPr/>
        </p:nvPicPr>
        <p:blipFill>
          <a:blip r:embed="rId2"/>
          <a:stretch>
            <a:fillRect/>
          </a:stretch>
        </p:blipFill>
        <p:spPr>
          <a:xfrm>
            <a:off x="542837" y="3597887"/>
            <a:ext cx="3540048" cy="1460900"/>
          </a:xfrm>
          <a:prstGeom prst="rect">
            <a:avLst/>
          </a:prstGeom>
        </p:spPr>
      </p:pic>
      <p:pic>
        <p:nvPicPr>
          <p:cNvPr id="9" name="Picture 8">
            <a:extLst>
              <a:ext uri="{FF2B5EF4-FFF2-40B4-BE49-F238E27FC236}">
                <a16:creationId xmlns:a16="http://schemas.microsoft.com/office/drawing/2014/main" id="{14FFF8DD-C2AD-4B74-A4E7-A87E7E484BBE}"/>
              </a:ext>
            </a:extLst>
          </p:cNvPr>
          <p:cNvPicPr>
            <a:picLocks noChangeAspect="1"/>
          </p:cNvPicPr>
          <p:nvPr/>
        </p:nvPicPr>
        <p:blipFill>
          <a:blip r:embed="rId3"/>
          <a:stretch>
            <a:fillRect/>
          </a:stretch>
        </p:blipFill>
        <p:spPr>
          <a:xfrm>
            <a:off x="4929915" y="3598545"/>
            <a:ext cx="3540048" cy="1493649"/>
          </a:xfrm>
          <a:prstGeom prst="rect">
            <a:avLst/>
          </a:prstGeom>
        </p:spPr>
      </p:pic>
    </p:spTree>
    <p:extLst>
      <p:ext uri="{BB962C8B-B14F-4D97-AF65-F5344CB8AC3E}">
        <p14:creationId xmlns:p14="http://schemas.microsoft.com/office/powerpoint/2010/main" val="2446084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FA9D1-77B9-41BB-B4C6-FE6C58B359A1}"/>
              </a:ext>
            </a:extLst>
          </p:cNvPr>
          <p:cNvSpPr>
            <a:spLocks noGrp="1"/>
          </p:cNvSpPr>
          <p:nvPr>
            <p:ph type="title"/>
          </p:nvPr>
        </p:nvSpPr>
        <p:spPr>
          <a:xfrm>
            <a:off x="2283046" y="124162"/>
            <a:ext cx="4961270" cy="567069"/>
          </a:xfrm>
        </p:spPr>
        <p:txBody>
          <a:bodyPr/>
          <a:lstStyle/>
          <a:p>
            <a:r>
              <a:rPr lang="en-US" sz="3600" b="0" dirty="0"/>
              <a:t>SPLIT RIDE BENEFITS</a:t>
            </a:r>
          </a:p>
        </p:txBody>
      </p:sp>
      <p:sp>
        <p:nvSpPr>
          <p:cNvPr id="3" name="Text Placeholder 2">
            <a:extLst>
              <a:ext uri="{FF2B5EF4-FFF2-40B4-BE49-F238E27FC236}">
                <a16:creationId xmlns:a16="http://schemas.microsoft.com/office/drawing/2014/main" id="{E3418D55-7410-4CA1-8250-4CEE8DA0B09A}"/>
              </a:ext>
            </a:extLst>
          </p:cNvPr>
          <p:cNvSpPr>
            <a:spLocks noGrp="1"/>
          </p:cNvSpPr>
          <p:nvPr>
            <p:ph type="body" idx="1"/>
          </p:nvPr>
        </p:nvSpPr>
        <p:spPr>
          <a:xfrm>
            <a:off x="53163" y="864781"/>
            <a:ext cx="9037674" cy="2495107"/>
          </a:xfrm>
        </p:spPr>
        <p:txBody>
          <a:bodyPr/>
          <a:lstStyle/>
          <a:p>
            <a:pPr marL="285750" indent="-285750">
              <a:buFont typeface="Wingdings" panose="05000000000000000000" pitchFamily="2" charset="2"/>
              <a:buChar char="Ø"/>
            </a:pPr>
            <a:r>
              <a:rPr lang="en-US" sz="1800" dirty="0">
                <a:solidFill>
                  <a:schemeClr val="tx1"/>
                </a:solidFill>
                <a:latin typeface="Barlow Light" panose="020B0604020202020204" charset="0"/>
              </a:rPr>
              <a:t>Reduces the carbon footprint per employee and for the organization </a:t>
            </a:r>
          </a:p>
          <a:p>
            <a:endParaRPr lang="en-US" sz="1800" dirty="0">
              <a:solidFill>
                <a:schemeClr val="tx1"/>
              </a:solidFill>
              <a:latin typeface="Barlow Light" panose="020B0604020202020204" charset="0"/>
            </a:endParaRPr>
          </a:p>
          <a:p>
            <a:pPr marL="285750" indent="-285750">
              <a:buFont typeface="Wingdings" panose="05000000000000000000" pitchFamily="2" charset="2"/>
              <a:buChar char="Ø"/>
            </a:pPr>
            <a:r>
              <a:rPr lang="en-US" sz="1800" dirty="0">
                <a:solidFill>
                  <a:schemeClr val="tx1"/>
                </a:solidFill>
                <a:latin typeface="Barlow Light" panose="020B0604020202020204" charset="0"/>
              </a:rPr>
              <a:t>Cuts fuel costs drastically and saves money </a:t>
            </a:r>
          </a:p>
          <a:p>
            <a:endParaRPr lang="en-US" sz="1800" dirty="0">
              <a:solidFill>
                <a:schemeClr val="tx1"/>
              </a:solidFill>
              <a:latin typeface="Barlow Light" panose="020B0604020202020204" charset="0"/>
            </a:endParaRPr>
          </a:p>
          <a:p>
            <a:pPr marL="285750" indent="-285750">
              <a:buFont typeface="Wingdings" panose="05000000000000000000" pitchFamily="2" charset="2"/>
              <a:buChar char="Ø"/>
            </a:pPr>
            <a:r>
              <a:rPr lang="en-US" sz="1800" dirty="0">
                <a:solidFill>
                  <a:schemeClr val="tx1"/>
                </a:solidFill>
                <a:latin typeface="Barlow Light" panose="020B0604020202020204" charset="0"/>
              </a:rPr>
              <a:t>Reduces potential risks on roads and helps in decongestion of traffic</a:t>
            </a:r>
          </a:p>
          <a:p>
            <a:endParaRPr lang="en-US" sz="1800" dirty="0">
              <a:solidFill>
                <a:schemeClr val="tx1"/>
              </a:solidFill>
              <a:latin typeface="Barlow Light" panose="020B0604020202020204" charset="0"/>
            </a:endParaRPr>
          </a:p>
          <a:p>
            <a:pPr marL="285750" indent="-285750">
              <a:buFont typeface="Wingdings" panose="05000000000000000000" pitchFamily="2" charset="2"/>
              <a:buChar char="Ø"/>
            </a:pPr>
            <a:r>
              <a:rPr lang="en-US" sz="1800" dirty="0">
                <a:solidFill>
                  <a:schemeClr val="tx1"/>
                </a:solidFill>
                <a:latin typeface="Barlow Light" panose="020B0604020202020204" charset="0"/>
              </a:rPr>
              <a:t>Lessens the stress of driving Improves the cultural integration of the organization </a:t>
            </a:r>
          </a:p>
          <a:p>
            <a:endParaRPr lang="en-US" sz="1800" dirty="0">
              <a:solidFill>
                <a:schemeClr val="accent1"/>
              </a:solidFill>
            </a:endParaRPr>
          </a:p>
        </p:txBody>
      </p:sp>
      <p:sp>
        <p:nvSpPr>
          <p:cNvPr id="4" name="Slide Number Placeholder 3">
            <a:extLst>
              <a:ext uri="{FF2B5EF4-FFF2-40B4-BE49-F238E27FC236}">
                <a16:creationId xmlns:a16="http://schemas.microsoft.com/office/drawing/2014/main" id="{3B2436BA-E6F0-4339-90B6-9BC60B23D23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a:p>
        </p:txBody>
      </p:sp>
      <p:pic>
        <p:nvPicPr>
          <p:cNvPr id="8" name="Picture 7">
            <a:extLst>
              <a:ext uri="{FF2B5EF4-FFF2-40B4-BE49-F238E27FC236}">
                <a16:creationId xmlns:a16="http://schemas.microsoft.com/office/drawing/2014/main" id="{B35B546E-0C91-4414-8009-8A106A7DD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05" y="3359888"/>
            <a:ext cx="1804702" cy="1630450"/>
          </a:xfrm>
          <a:prstGeom prst="rect">
            <a:avLst/>
          </a:prstGeom>
        </p:spPr>
      </p:pic>
      <p:pic>
        <p:nvPicPr>
          <p:cNvPr id="9" name="Picture 8">
            <a:extLst>
              <a:ext uri="{FF2B5EF4-FFF2-40B4-BE49-F238E27FC236}">
                <a16:creationId xmlns:a16="http://schemas.microsoft.com/office/drawing/2014/main" id="{0671F1BE-724B-46F5-B553-C4395176AEA4}"/>
              </a:ext>
            </a:extLst>
          </p:cNvPr>
          <p:cNvPicPr>
            <a:picLocks noChangeAspect="1"/>
          </p:cNvPicPr>
          <p:nvPr/>
        </p:nvPicPr>
        <p:blipFill rotWithShape="1">
          <a:blip r:embed="rId3">
            <a:extLst>
              <a:ext uri="{28A0092B-C50C-407E-A947-70E740481C1C}">
                <a14:useLocalDpi xmlns:a14="http://schemas.microsoft.com/office/drawing/2010/main" val="0"/>
              </a:ext>
            </a:extLst>
          </a:blip>
          <a:srcRect l="18435"/>
          <a:stretch/>
        </p:blipFill>
        <p:spPr>
          <a:xfrm>
            <a:off x="2233427" y="3328375"/>
            <a:ext cx="2018382" cy="1595025"/>
          </a:xfrm>
          <a:prstGeom prst="rect">
            <a:avLst/>
          </a:prstGeom>
        </p:spPr>
      </p:pic>
      <p:pic>
        <p:nvPicPr>
          <p:cNvPr id="10" name="Picture 9">
            <a:extLst>
              <a:ext uri="{FF2B5EF4-FFF2-40B4-BE49-F238E27FC236}">
                <a16:creationId xmlns:a16="http://schemas.microsoft.com/office/drawing/2014/main" id="{BCD4B3CF-B7EC-45B1-B0CE-E826F2062D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1629" y="3328375"/>
            <a:ext cx="2103482" cy="1595025"/>
          </a:xfrm>
          <a:prstGeom prst="rect">
            <a:avLst/>
          </a:prstGeom>
        </p:spPr>
      </p:pic>
      <p:pic>
        <p:nvPicPr>
          <p:cNvPr id="11" name="Picture 10">
            <a:extLst>
              <a:ext uri="{FF2B5EF4-FFF2-40B4-BE49-F238E27FC236}">
                <a16:creationId xmlns:a16="http://schemas.microsoft.com/office/drawing/2014/main" id="{1A07F9B6-595E-4991-A8C5-63393FC5C0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0613" y="3328375"/>
            <a:ext cx="2058087" cy="1595025"/>
          </a:xfrm>
          <a:prstGeom prst="rect">
            <a:avLst/>
          </a:prstGeom>
        </p:spPr>
      </p:pic>
    </p:spTree>
    <p:extLst>
      <p:ext uri="{BB962C8B-B14F-4D97-AF65-F5344CB8AC3E}">
        <p14:creationId xmlns:p14="http://schemas.microsoft.com/office/powerpoint/2010/main" val="2854591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89BAA-72E5-4050-8E83-082395EFF956}"/>
              </a:ext>
            </a:extLst>
          </p:cNvPr>
          <p:cNvSpPr>
            <a:spLocks noGrp="1"/>
          </p:cNvSpPr>
          <p:nvPr>
            <p:ph type="title"/>
          </p:nvPr>
        </p:nvSpPr>
        <p:spPr>
          <a:xfrm>
            <a:off x="2078680" y="245228"/>
            <a:ext cx="4986640" cy="656941"/>
          </a:xfrm>
        </p:spPr>
        <p:txBody>
          <a:bodyPr/>
          <a:lstStyle/>
          <a:p>
            <a:r>
              <a:rPr lang="en-US" sz="3600" b="0" dirty="0"/>
              <a:t>LIMITATION OF PROJECT</a:t>
            </a:r>
          </a:p>
        </p:txBody>
      </p:sp>
      <p:sp>
        <p:nvSpPr>
          <p:cNvPr id="3" name="Text Placeholder 2">
            <a:extLst>
              <a:ext uri="{FF2B5EF4-FFF2-40B4-BE49-F238E27FC236}">
                <a16:creationId xmlns:a16="http://schemas.microsoft.com/office/drawing/2014/main" id="{F33776E6-1FFF-4604-967C-031B8E53058A}"/>
              </a:ext>
            </a:extLst>
          </p:cNvPr>
          <p:cNvSpPr>
            <a:spLocks noGrp="1"/>
          </p:cNvSpPr>
          <p:nvPr>
            <p:ph type="body" idx="1"/>
          </p:nvPr>
        </p:nvSpPr>
        <p:spPr>
          <a:xfrm>
            <a:off x="668215" y="1359331"/>
            <a:ext cx="8135543" cy="3134697"/>
          </a:xfrm>
        </p:spPr>
        <p:txBody>
          <a:bodyPr/>
          <a:lstStyle/>
          <a:p>
            <a:pPr marL="342900" marR="0" lvl="0" indent="-342900">
              <a:lnSpc>
                <a:spcPct val="150000"/>
              </a:lnSpc>
              <a:spcBef>
                <a:spcPts val="0"/>
              </a:spcBef>
              <a:spcAft>
                <a:spcPts val="0"/>
              </a:spcAft>
              <a:buFont typeface="+mj-lt"/>
              <a:buAutoNum type="arabicPeriod"/>
            </a:pPr>
            <a:r>
              <a:rPr lang="en-US" sz="1600" dirty="0">
                <a:effectLst/>
                <a:latin typeface="Barlow Light" panose="020B0604020202020204" charset="0"/>
                <a:ea typeface="Times New Roman" panose="02020603050405020304" pitchFamily="18" charset="0"/>
              </a:rPr>
              <a:t>User/Passenger cannot track the driver </a:t>
            </a:r>
          </a:p>
          <a:p>
            <a:pPr marL="342900" marR="0" lvl="0" indent="-342900">
              <a:lnSpc>
                <a:spcPct val="150000"/>
              </a:lnSpc>
              <a:spcBef>
                <a:spcPts val="0"/>
              </a:spcBef>
              <a:spcAft>
                <a:spcPts val="0"/>
              </a:spcAft>
              <a:buFont typeface="+mj-lt"/>
              <a:buAutoNum type="arabicPeriod"/>
            </a:pPr>
            <a:r>
              <a:rPr lang="en-US" sz="1600" dirty="0">
                <a:effectLst/>
                <a:latin typeface="Barlow Light" panose="020B0604020202020204" charset="0"/>
                <a:ea typeface="Times New Roman" panose="02020603050405020304" pitchFamily="18" charset="0"/>
              </a:rPr>
              <a:t>Cannot be used on other operating systems. </a:t>
            </a:r>
          </a:p>
          <a:p>
            <a:pPr marL="342900" marR="0" lvl="0" indent="-342900">
              <a:lnSpc>
                <a:spcPct val="150000"/>
              </a:lnSpc>
              <a:spcBef>
                <a:spcPts val="0"/>
              </a:spcBef>
              <a:spcAft>
                <a:spcPts val="0"/>
              </a:spcAft>
              <a:buFont typeface="+mj-lt"/>
              <a:buAutoNum type="arabicPeriod"/>
            </a:pPr>
            <a:r>
              <a:rPr lang="en-US" sz="1600" dirty="0">
                <a:effectLst/>
                <a:latin typeface="Barlow Light" panose="020B0604020202020204" charset="0"/>
                <a:ea typeface="Times New Roman" panose="02020603050405020304" pitchFamily="18" charset="0"/>
              </a:rPr>
              <a:t>Security issues. </a:t>
            </a:r>
          </a:p>
          <a:p>
            <a:pPr marL="342900" marR="0" lvl="0" indent="-342900">
              <a:lnSpc>
                <a:spcPct val="150000"/>
              </a:lnSpc>
              <a:spcBef>
                <a:spcPts val="0"/>
              </a:spcBef>
              <a:spcAft>
                <a:spcPts val="0"/>
              </a:spcAft>
              <a:buFont typeface="+mj-lt"/>
              <a:buAutoNum type="arabicPeriod"/>
            </a:pPr>
            <a:r>
              <a:rPr lang="en-US" sz="1600" dirty="0">
                <a:effectLst/>
                <a:latin typeface="Barlow Light" panose="020B0604020202020204" charset="0"/>
                <a:ea typeface="Times New Roman" panose="02020603050405020304" pitchFamily="18" charset="0"/>
              </a:rPr>
              <a:t>New people tends to struggle from lack of users. </a:t>
            </a:r>
          </a:p>
          <a:p>
            <a:pPr marL="342900" marR="0" lvl="0" indent="-342900">
              <a:lnSpc>
                <a:spcPct val="150000"/>
              </a:lnSpc>
              <a:spcBef>
                <a:spcPts val="0"/>
              </a:spcBef>
              <a:spcAft>
                <a:spcPts val="0"/>
              </a:spcAft>
              <a:buFont typeface="+mj-lt"/>
              <a:buAutoNum type="arabicPeriod"/>
            </a:pPr>
            <a:r>
              <a:rPr lang="en-US" sz="1600" dirty="0">
                <a:effectLst/>
                <a:latin typeface="Barlow Light" panose="020B0604020202020204" charset="0"/>
                <a:ea typeface="Times New Roman" panose="02020603050405020304" pitchFamily="18" charset="0"/>
              </a:rPr>
              <a:t>Only few percentage of all commuters carpool due reasons such as finding people willing to carpool with them. </a:t>
            </a:r>
          </a:p>
          <a:p>
            <a:pPr marL="342900" marR="0" lvl="0" indent="-342900">
              <a:lnSpc>
                <a:spcPct val="150000"/>
              </a:lnSpc>
              <a:spcBef>
                <a:spcPts val="0"/>
              </a:spcBef>
              <a:spcAft>
                <a:spcPts val="0"/>
              </a:spcAft>
              <a:buFont typeface="+mj-lt"/>
              <a:buAutoNum type="arabicPeriod"/>
            </a:pPr>
            <a:r>
              <a:rPr lang="en-US" sz="1600" dirty="0">
                <a:effectLst/>
                <a:latin typeface="Barlow Light" panose="020B0604020202020204" charset="0"/>
                <a:ea typeface="Times New Roman" panose="02020603050405020304" pitchFamily="18" charset="0"/>
              </a:rPr>
              <a:t> Fails at some level while dealing with issues like payment, security and real-time tracking</a:t>
            </a:r>
            <a:r>
              <a:rPr lang="en-US" sz="1600" dirty="0">
                <a:effectLst/>
                <a:latin typeface="Calibri" panose="020F0502020204030204" pitchFamily="34" charset="0"/>
                <a:ea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521FE195-D2E6-4C85-8C04-900A56C754C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3956668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Title 1">
            <a:extLst>
              <a:ext uri="{FF2B5EF4-FFF2-40B4-BE49-F238E27FC236}">
                <a16:creationId xmlns:a16="http://schemas.microsoft.com/office/drawing/2014/main" id="{E489689D-2BD1-4EB2-83EA-855C60057810}"/>
              </a:ext>
            </a:extLst>
          </p:cNvPr>
          <p:cNvSpPr>
            <a:spLocks noGrp="1"/>
          </p:cNvSpPr>
          <p:nvPr>
            <p:ph type="title"/>
          </p:nvPr>
        </p:nvSpPr>
        <p:spPr>
          <a:xfrm>
            <a:off x="1025278" y="278144"/>
            <a:ext cx="7644238" cy="507130"/>
          </a:xfrm>
        </p:spPr>
        <p:txBody>
          <a:bodyPr/>
          <a:lstStyle/>
          <a:p>
            <a:r>
              <a:rPr lang="en-US" sz="3600" b="0" dirty="0"/>
              <a:t> FUNCTIONALITY OF SPLIT RIDE </a:t>
            </a:r>
          </a:p>
        </p:txBody>
      </p:sp>
      <p:sp>
        <p:nvSpPr>
          <p:cNvPr id="3" name="Text Placeholder 2">
            <a:extLst>
              <a:ext uri="{FF2B5EF4-FFF2-40B4-BE49-F238E27FC236}">
                <a16:creationId xmlns:a16="http://schemas.microsoft.com/office/drawing/2014/main" id="{1255B462-E379-4BEF-B87D-1F0D9B6E0753}"/>
              </a:ext>
            </a:extLst>
          </p:cNvPr>
          <p:cNvSpPr>
            <a:spLocks noGrp="1"/>
          </p:cNvSpPr>
          <p:nvPr>
            <p:ph type="body" idx="1"/>
          </p:nvPr>
        </p:nvSpPr>
        <p:spPr>
          <a:xfrm>
            <a:off x="140296" y="1492903"/>
            <a:ext cx="8957956" cy="3173646"/>
          </a:xfrm>
        </p:spPr>
        <p:txBody>
          <a:bodyPr/>
          <a:lstStyle/>
          <a:p>
            <a:pPr marL="285750" indent="-285750">
              <a:lnSpc>
                <a:spcPct val="150000"/>
              </a:lnSpc>
              <a:buFont typeface="Wingdings" panose="05000000000000000000" pitchFamily="2" charset="2"/>
              <a:buChar char="Ø"/>
            </a:pPr>
            <a:r>
              <a:rPr lang="en-US" sz="1600" dirty="0">
                <a:effectLst/>
                <a:ea typeface="Times New Roman" panose="02020603050405020304" pitchFamily="18" charset="0"/>
              </a:rPr>
              <a:t>Now lets come to the functionality of the system. So in this</a:t>
            </a:r>
            <a:r>
              <a:rPr lang="en-US" sz="1600" dirty="0">
                <a:ea typeface="Times New Roman" panose="02020603050405020304" pitchFamily="18" charset="0"/>
              </a:rPr>
              <a:t> </a:t>
            </a:r>
            <a:r>
              <a:rPr lang="en-US" sz="1600" dirty="0">
                <a:effectLst/>
                <a:ea typeface="Times New Roman" panose="02020603050405020304" pitchFamily="18" charset="0"/>
              </a:rPr>
              <a:t> system we</a:t>
            </a:r>
            <a:r>
              <a:rPr lang="en-US" sz="1600" dirty="0">
                <a:ea typeface="Times New Roman" panose="02020603050405020304" pitchFamily="18" charset="0"/>
              </a:rPr>
              <a:t> will</a:t>
            </a:r>
            <a:r>
              <a:rPr lang="en-US" sz="1600" dirty="0">
                <a:effectLst/>
                <a:ea typeface="Times New Roman" panose="02020603050405020304" pitchFamily="18" charset="0"/>
              </a:rPr>
              <a:t> have two options for the user, first is driver and other is passenger.</a:t>
            </a:r>
            <a:r>
              <a:rPr lang="en-US" sz="1600" dirty="0">
                <a:ea typeface="Times New Roman" panose="02020603050405020304" pitchFamily="18" charset="0"/>
              </a:rPr>
              <a:t> </a:t>
            </a:r>
            <a:endParaRPr lang="en-US" sz="1600" dirty="0">
              <a:effectLst/>
              <a:latin typeface="Barlow Light" panose="020B0604020202020204" charset="0"/>
              <a:ea typeface="Times New Roman" panose="02020603050405020304" pitchFamily="18" charset="0"/>
            </a:endParaRPr>
          </a:p>
          <a:p>
            <a:pPr marL="285750" indent="-285750">
              <a:lnSpc>
                <a:spcPct val="150000"/>
              </a:lnSpc>
              <a:buFont typeface="Wingdings" panose="05000000000000000000" pitchFamily="2" charset="2"/>
              <a:buChar char="Ø"/>
            </a:pPr>
            <a:endParaRPr lang="en-US" sz="1600" dirty="0">
              <a:latin typeface="Barlow Light" panose="020B0604020202020204" charset="0"/>
              <a:ea typeface="Times New Roman" panose="02020603050405020304" pitchFamily="18" charset="0"/>
            </a:endParaRPr>
          </a:p>
          <a:p>
            <a:pPr marL="285750" indent="-285750">
              <a:lnSpc>
                <a:spcPct val="150000"/>
              </a:lnSpc>
              <a:buFont typeface="Wingdings" panose="05000000000000000000" pitchFamily="2" charset="2"/>
              <a:buChar char="Ø"/>
            </a:pPr>
            <a:r>
              <a:rPr lang="en-US" sz="1600" dirty="0">
                <a:effectLst/>
                <a:ea typeface="Times New Roman" panose="02020603050405020304" pitchFamily="18" charset="0"/>
              </a:rPr>
              <a:t>Both the option </a:t>
            </a:r>
            <a:r>
              <a:rPr lang="en-US" sz="1600" dirty="0">
                <a:ea typeface="Times New Roman" panose="02020603050405020304" pitchFamily="18" charset="0"/>
              </a:rPr>
              <a:t>will be</a:t>
            </a:r>
            <a:r>
              <a:rPr lang="en-US" sz="1600" dirty="0">
                <a:effectLst/>
                <a:ea typeface="Times New Roman" panose="02020603050405020304" pitchFamily="18" charset="0"/>
              </a:rPr>
              <a:t> available from the normal login. There </a:t>
            </a:r>
            <a:r>
              <a:rPr lang="en-US" sz="1600" dirty="0">
                <a:ea typeface="Times New Roman" panose="02020603050405020304" pitchFamily="18" charset="0"/>
              </a:rPr>
              <a:t>will</a:t>
            </a:r>
            <a:r>
              <a:rPr lang="en-US" sz="1600" dirty="0">
                <a:effectLst/>
                <a:ea typeface="Times New Roman" panose="02020603050405020304" pitchFamily="18" charset="0"/>
              </a:rPr>
              <a:t> </a:t>
            </a:r>
            <a:r>
              <a:rPr lang="en-US" sz="1600" dirty="0">
                <a:ea typeface="Times New Roman" panose="02020603050405020304" pitchFamily="18" charset="0"/>
              </a:rPr>
              <a:t>be no</a:t>
            </a:r>
            <a:r>
              <a:rPr lang="en-US" sz="1600" dirty="0">
                <a:effectLst/>
                <a:ea typeface="Times New Roman" panose="02020603050405020304" pitchFamily="18" charset="0"/>
              </a:rPr>
              <a:t> different login option for individual facility. Both the functions can be operated through the normal login.</a:t>
            </a:r>
          </a:p>
          <a:p>
            <a:pPr marL="0" marR="0" indent="0">
              <a:lnSpc>
                <a:spcPct val="150000"/>
              </a:lnSpc>
              <a:spcBef>
                <a:spcPts val="0"/>
              </a:spcBef>
              <a:spcAft>
                <a:spcPts val="0"/>
              </a:spcAft>
              <a:buNone/>
            </a:pPr>
            <a:endParaRPr lang="en-US" sz="1400" dirty="0">
              <a:effectLst/>
              <a:latin typeface="Times New Roman" panose="02020603050405020304" pitchFamily="18" charset="0"/>
              <a:ea typeface="Times New Roman" panose="02020603050405020304" pitchFamily="18" charset="0"/>
            </a:endParaRPr>
          </a:p>
        </p:txBody>
      </p:sp>
      <p:grpSp>
        <p:nvGrpSpPr>
          <p:cNvPr id="61" name="Grupo 60">
            <a:extLst>
              <a:ext uri="{FF2B5EF4-FFF2-40B4-BE49-F238E27FC236}">
                <a16:creationId xmlns:a16="http://schemas.microsoft.com/office/drawing/2014/main" id="{7B26CBDF-DC18-0E4C-98B9-BDF97A5A70BC}"/>
              </a:ext>
            </a:extLst>
          </p:cNvPr>
          <p:cNvGrpSpPr/>
          <p:nvPr/>
        </p:nvGrpSpPr>
        <p:grpSpPr>
          <a:xfrm>
            <a:off x="6667137" y="1910612"/>
            <a:ext cx="2412635" cy="3265468"/>
            <a:chOff x="1019213" y="3964719"/>
            <a:chExt cx="438896" cy="683556"/>
          </a:xfrm>
        </p:grpSpPr>
        <p:sp>
          <p:nvSpPr>
            <p:cNvPr id="62" name="Google Shape;1271;p46">
              <a:extLst>
                <a:ext uri="{FF2B5EF4-FFF2-40B4-BE49-F238E27FC236}">
                  <a16:creationId xmlns:a16="http://schemas.microsoft.com/office/drawing/2014/main" id="{77F5EF97-915B-B742-98FE-5669BAF437C0}"/>
                </a:ext>
              </a:extLst>
            </p:cNvPr>
            <p:cNvSpPr/>
            <p:nvPr/>
          </p:nvSpPr>
          <p:spPr>
            <a:xfrm>
              <a:off x="1180677" y="3964719"/>
              <a:ext cx="57630" cy="327278"/>
            </a:xfrm>
            <a:custGeom>
              <a:avLst/>
              <a:gdLst/>
              <a:ahLst/>
              <a:cxnLst/>
              <a:rect l="l" t="t" r="r" b="b"/>
              <a:pathLst>
                <a:path w="576302" h="3272780" extrusionOk="0">
                  <a:moveTo>
                    <a:pt x="82123" y="11123"/>
                  </a:moveTo>
                  <a:cubicBezTo>
                    <a:pt x="127507" y="37030"/>
                    <a:pt x="163526" y="100357"/>
                    <a:pt x="163526" y="152169"/>
                  </a:cubicBezTo>
                  <a:lnTo>
                    <a:pt x="163526" y="1542480"/>
                  </a:lnTo>
                  <a:lnTo>
                    <a:pt x="576303" y="1780675"/>
                  </a:lnTo>
                  <a:lnTo>
                    <a:pt x="576303" y="3214882"/>
                  </a:lnTo>
                  <a:cubicBezTo>
                    <a:pt x="576303" y="3266695"/>
                    <a:pt x="539563" y="3287564"/>
                    <a:pt x="494900" y="3261657"/>
                  </a:cubicBezTo>
                  <a:cubicBezTo>
                    <a:pt x="449516" y="3235751"/>
                    <a:pt x="413497" y="3172424"/>
                    <a:pt x="413497" y="3120611"/>
                  </a:cubicBezTo>
                  <a:lnTo>
                    <a:pt x="413497" y="1874226"/>
                  </a:lnTo>
                  <a:lnTo>
                    <a:pt x="0" y="1636750"/>
                  </a:lnTo>
                  <a:lnTo>
                    <a:pt x="0" y="57899"/>
                  </a:lnTo>
                  <a:cubicBezTo>
                    <a:pt x="0" y="6086"/>
                    <a:pt x="36739" y="-14783"/>
                    <a:pt x="8212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1272;p46">
              <a:extLst>
                <a:ext uri="{FF2B5EF4-FFF2-40B4-BE49-F238E27FC236}">
                  <a16:creationId xmlns:a16="http://schemas.microsoft.com/office/drawing/2014/main" id="{3B55732B-23AE-0445-9915-9F2B0547BFCF}"/>
                </a:ext>
              </a:extLst>
            </p:cNvPr>
            <p:cNvSpPr/>
            <p:nvPr/>
          </p:nvSpPr>
          <p:spPr>
            <a:xfrm>
              <a:off x="1203159" y="4438020"/>
              <a:ext cx="57558" cy="169609"/>
            </a:xfrm>
            <a:custGeom>
              <a:avLst/>
              <a:gdLst/>
              <a:ahLst/>
              <a:cxnLst/>
              <a:rect l="l" t="t" r="r" b="b"/>
              <a:pathLst>
                <a:path w="575582" h="1696088" extrusionOk="0">
                  <a:moveTo>
                    <a:pt x="81403" y="1684965"/>
                  </a:moveTo>
                  <a:cubicBezTo>
                    <a:pt x="126787" y="1710871"/>
                    <a:pt x="162806" y="1690002"/>
                    <a:pt x="162806" y="1638189"/>
                  </a:cubicBezTo>
                  <a:lnTo>
                    <a:pt x="162806" y="596176"/>
                  </a:lnTo>
                  <a:lnTo>
                    <a:pt x="575582" y="834371"/>
                  </a:lnTo>
                  <a:lnTo>
                    <a:pt x="575582" y="152169"/>
                  </a:lnTo>
                  <a:cubicBezTo>
                    <a:pt x="575582" y="100356"/>
                    <a:pt x="538843" y="37030"/>
                    <a:pt x="494179" y="11124"/>
                  </a:cubicBezTo>
                  <a:cubicBezTo>
                    <a:pt x="448795" y="-14783"/>
                    <a:pt x="412777" y="6086"/>
                    <a:pt x="412777" y="57899"/>
                  </a:cubicBezTo>
                  <a:lnTo>
                    <a:pt x="412777" y="552280"/>
                  </a:lnTo>
                  <a:lnTo>
                    <a:pt x="0" y="314084"/>
                  </a:lnTo>
                  <a:lnTo>
                    <a:pt x="0" y="1543919"/>
                  </a:lnTo>
                  <a:cubicBezTo>
                    <a:pt x="0" y="1595732"/>
                    <a:pt x="36739" y="1659059"/>
                    <a:pt x="81403" y="1684965"/>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1273;p46">
              <a:extLst>
                <a:ext uri="{FF2B5EF4-FFF2-40B4-BE49-F238E27FC236}">
                  <a16:creationId xmlns:a16="http://schemas.microsoft.com/office/drawing/2014/main" id="{3B9CF58F-FBB0-A84E-9F2D-09E8680C81E4}"/>
                </a:ext>
              </a:extLst>
            </p:cNvPr>
            <p:cNvSpPr/>
            <p:nvPr/>
          </p:nvSpPr>
          <p:spPr>
            <a:xfrm>
              <a:off x="1266437" y="4020885"/>
              <a:ext cx="16281" cy="257547"/>
            </a:xfrm>
            <a:custGeom>
              <a:avLst/>
              <a:gdLst/>
              <a:ahLst/>
              <a:cxnLst/>
              <a:rect l="l" t="t" r="r" b="b"/>
              <a:pathLst>
                <a:path w="162805" h="2575466" extrusionOk="0">
                  <a:moveTo>
                    <a:pt x="81403" y="11123"/>
                  </a:moveTo>
                  <a:cubicBezTo>
                    <a:pt x="126787" y="37030"/>
                    <a:pt x="162806" y="100357"/>
                    <a:pt x="162806" y="152169"/>
                  </a:cubicBezTo>
                  <a:lnTo>
                    <a:pt x="162806" y="2517568"/>
                  </a:lnTo>
                  <a:cubicBezTo>
                    <a:pt x="162806" y="2569381"/>
                    <a:pt x="126066" y="2590250"/>
                    <a:pt x="81403" y="2564343"/>
                  </a:cubicBezTo>
                  <a:cubicBezTo>
                    <a:pt x="36019" y="2538437"/>
                    <a:pt x="0" y="2475110"/>
                    <a:pt x="0" y="2423297"/>
                  </a:cubicBezTo>
                  <a:lnTo>
                    <a:pt x="0" y="57899"/>
                  </a:lnTo>
                  <a:cubicBezTo>
                    <a:pt x="0" y="6086"/>
                    <a:pt x="36739" y="-14783"/>
                    <a:pt x="8140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274;p46">
              <a:extLst>
                <a:ext uri="{FF2B5EF4-FFF2-40B4-BE49-F238E27FC236}">
                  <a16:creationId xmlns:a16="http://schemas.microsoft.com/office/drawing/2014/main" id="{1325D2DD-A517-4B41-AB4D-5CA2069C4208}"/>
                </a:ext>
              </a:extLst>
            </p:cNvPr>
            <p:cNvSpPr/>
            <p:nvPr/>
          </p:nvSpPr>
          <p:spPr>
            <a:xfrm>
              <a:off x="1191235" y="4555583"/>
              <a:ext cx="37316" cy="55944"/>
            </a:xfrm>
            <a:custGeom>
              <a:avLst/>
              <a:gdLst/>
              <a:ahLst/>
              <a:cxnLst/>
              <a:rect l="l" t="t" r="r" b="b"/>
              <a:pathLst>
                <a:path w="373155"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1275;p46">
              <a:extLst>
                <a:ext uri="{FF2B5EF4-FFF2-40B4-BE49-F238E27FC236}">
                  <a16:creationId xmlns:a16="http://schemas.microsoft.com/office/drawing/2014/main" id="{6C3E58E2-DF2C-D847-85B6-CF08285671EE}"/>
                </a:ext>
              </a:extLst>
            </p:cNvPr>
            <p:cNvSpPr/>
            <p:nvPr/>
          </p:nvSpPr>
          <p:spPr>
            <a:xfrm>
              <a:off x="1315853" y="4184741"/>
              <a:ext cx="57558" cy="153705"/>
            </a:xfrm>
            <a:custGeom>
              <a:avLst/>
              <a:gdLst/>
              <a:ahLst/>
              <a:cxnLst/>
              <a:rect l="l" t="t" r="r" b="b"/>
              <a:pathLst>
                <a:path w="575582" h="1537051" extrusionOk="0">
                  <a:moveTo>
                    <a:pt x="494179" y="11123"/>
                  </a:moveTo>
                  <a:cubicBezTo>
                    <a:pt x="448796" y="-14783"/>
                    <a:pt x="412777" y="6086"/>
                    <a:pt x="412777" y="57899"/>
                  </a:cubicBezTo>
                  <a:lnTo>
                    <a:pt x="412777" y="760250"/>
                  </a:lnTo>
                  <a:lnTo>
                    <a:pt x="0" y="522055"/>
                  </a:lnTo>
                  <a:lnTo>
                    <a:pt x="0" y="1384882"/>
                  </a:lnTo>
                  <a:cubicBezTo>
                    <a:pt x="0" y="1436695"/>
                    <a:pt x="36739" y="1500022"/>
                    <a:pt x="81403" y="1525928"/>
                  </a:cubicBezTo>
                  <a:cubicBezTo>
                    <a:pt x="126787" y="1551835"/>
                    <a:pt x="162806" y="1530966"/>
                    <a:pt x="162806" y="1479153"/>
                  </a:cubicBezTo>
                  <a:lnTo>
                    <a:pt x="162806" y="804147"/>
                  </a:lnTo>
                  <a:lnTo>
                    <a:pt x="575582" y="1042342"/>
                  </a:lnTo>
                  <a:lnTo>
                    <a:pt x="575582" y="152169"/>
                  </a:lnTo>
                  <a:cubicBezTo>
                    <a:pt x="575582" y="100357"/>
                    <a:pt x="538843" y="37030"/>
                    <a:pt x="494179"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1276;p46">
              <a:extLst>
                <a:ext uri="{FF2B5EF4-FFF2-40B4-BE49-F238E27FC236}">
                  <a16:creationId xmlns:a16="http://schemas.microsoft.com/office/drawing/2014/main" id="{0031A356-4BE9-7048-B09A-849D92D1FB3B}"/>
                </a:ext>
              </a:extLst>
            </p:cNvPr>
            <p:cNvSpPr/>
            <p:nvPr/>
          </p:nvSpPr>
          <p:spPr>
            <a:xfrm>
              <a:off x="1346594" y="4172474"/>
              <a:ext cx="36883" cy="55252"/>
            </a:xfrm>
            <a:custGeom>
              <a:avLst/>
              <a:gdLst/>
              <a:ahLst/>
              <a:cxnLst/>
              <a:rect l="l" t="t" r="r" b="b"/>
              <a:pathLst>
                <a:path w="368833" h="552522" extrusionOk="0">
                  <a:moveTo>
                    <a:pt x="368833" y="382406"/>
                  </a:moveTo>
                  <a:cubicBezTo>
                    <a:pt x="368833" y="523451"/>
                    <a:pt x="285990" y="589657"/>
                    <a:pt x="184417" y="531367"/>
                  </a:cubicBezTo>
                  <a:cubicBezTo>
                    <a:pt x="82843" y="472358"/>
                    <a:pt x="0" y="311163"/>
                    <a:pt x="0" y="170117"/>
                  </a:cubicBezTo>
                  <a:cubicBezTo>
                    <a:pt x="0" y="29071"/>
                    <a:pt x="82123" y="-37134"/>
                    <a:pt x="184417" y="21155"/>
                  </a:cubicBezTo>
                  <a:cubicBezTo>
                    <a:pt x="286710" y="80164"/>
                    <a:pt x="368833" y="241360"/>
                    <a:pt x="368833" y="3824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1277;p46">
              <a:extLst>
                <a:ext uri="{FF2B5EF4-FFF2-40B4-BE49-F238E27FC236}">
                  <a16:creationId xmlns:a16="http://schemas.microsoft.com/office/drawing/2014/main" id="{57A334E3-FA10-6543-AECA-90CA810F6995}"/>
                </a:ext>
              </a:extLst>
            </p:cNvPr>
            <p:cNvSpPr/>
            <p:nvPr/>
          </p:nvSpPr>
          <p:spPr>
            <a:xfrm>
              <a:off x="1300195" y="4426721"/>
              <a:ext cx="144076" cy="148308"/>
            </a:xfrm>
            <a:custGeom>
              <a:avLst/>
              <a:gdLst/>
              <a:ahLst/>
              <a:cxnLst/>
              <a:rect l="l" t="t" r="r" b="b"/>
              <a:pathLst>
                <a:path w="1440755" h="1483080" extrusionOk="0">
                  <a:moveTo>
                    <a:pt x="1440756" y="1425181"/>
                  </a:moveTo>
                  <a:cubicBezTo>
                    <a:pt x="1440756" y="1373368"/>
                    <a:pt x="1404017" y="1310042"/>
                    <a:pt x="1359353" y="1284135"/>
                  </a:cubicBezTo>
                  <a:lnTo>
                    <a:pt x="718217" y="914250"/>
                  </a:lnTo>
                  <a:lnTo>
                    <a:pt x="718217" y="378131"/>
                  </a:lnTo>
                  <a:lnTo>
                    <a:pt x="81403" y="11124"/>
                  </a:lnTo>
                  <a:cubicBezTo>
                    <a:pt x="36019" y="-14783"/>
                    <a:pt x="0" y="6086"/>
                    <a:pt x="0" y="57899"/>
                  </a:cubicBezTo>
                  <a:cubicBezTo>
                    <a:pt x="0" y="109711"/>
                    <a:pt x="36739" y="173039"/>
                    <a:pt x="81403" y="198945"/>
                  </a:cubicBezTo>
                  <a:lnTo>
                    <a:pt x="555412" y="472401"/>
                  </a:lnTo>
                  <a:lnTo>
                    <a:pt x="555412" y="1008520"/>
                  </a:lnTo>
                  <a:lnTo>
                    <a:pt x="1360074" y="1471957"/>
                  </a:lnTo>
                  <a:cubicBezTo>
                    <a:pt x="1404737" y="1497863"/>
                    <a:pt x="1440756" y="1476994"/>
                    <a:pt x="1440756" y="1425181"/>
                  </a:cubicBez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1278;p46">
              <a:extLst>
                <a:ext uri="{FF2B5EF4-FFF2-40B4-BE49-F238E27FC236}">
                  <a16:creationId xmlns:a16="http://schemas.microsoft.com/office/drawing/2014/main" id="{97318C7F-80D3-B04E-B9EB-E131520920F4}"/>
                </a:ext>
              </a:extLst>
            </p:cNvPr>
            <p:cNvSpPr/>
            <p:nvPr/>
          </p:nvSpPr>
          <p:spPr>
            <a:xfrm>
              <a:off x="1281448" y="4456718"/>
              <a:ext cx="16281" cy="191557"/>
            </a:xfrm>
            <a:custGeom>
              <a:avLst/>
              <a:gdLst/>
              <a:ahLst/>
              <a:cxnLst/>
              <a:rect l="l" t="t" r="r" b="b"/>
              <a:pathLst>
                <a:path w="162805" h="1915573" extrusionOk="0">
                  <a:moveTo>
                    <a:pt x="81403" y="1904450"/>
                  </a:moveTo>
                  <a:cubicBezTo>
                    <a:pt x="36019" y="1878543"/>
                    <a:pt x="0" y="1815217"/>
                    <a:pt x="0" y="1763404"/>
                  </a:cubicBezTo>
                  <a:lnTo>
                    <a:pt x="0" y="57899"/>
                  </a:lnTo>
                  <a:cubicBezTo>
                    <a:pt x="0" y="6086"/>
                    <a:pt x="36739" y="-14783"/>
                    <a:pt x="81403" y="11124"/>
                  </a:cubicBezTo>
                  <a:cubicBezTo>
                    <a:pt x="126787" y="37030"/>
                    <a:pt x="162806" y="100356"/>
                    <a:pt x="162806" y="152169"/>
                  </a:cubicBezTo>
                  <a:lnTo>
                    <a:pt x="162806" y="1857674"/>
                  </a:lnTo>
                  <a:cubicBezTo>
                    <a:pt x="162806" y="1909487"/>
                    <a:pt x="126066" y="1930356"/>
                    <a:pt x="81403" y="1904450"/>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1279;p46">
              <a:extLst>
                <a:ext uri="{FF2B5EF4-FFF2-40B4-BE49-F238E27FC236}">
                  <a16:creationId xmlns:a16="http://schemas.microsoft.com/office/drawing/2014/main" id="{AF3C7D5E-8182-1048-84FB-D760F9894C40}"/>
                </a:ext>
              </a:extLst>
            </p:cNvPr>
            <p:cNvSpPr/>
            <p:nvPr/>
          </p:nvSpPr>
          <p:spPr>
            <a:xfrm>
              <a:off x="1416552" y="4536391"/>
              <a:ext cx="37316" cy="55944"/>
            </a:xfrm>
            <a:custGeom>
              <a:avLst/>
              <a:gdLst/>
              <a:ahLst/>
              <a:cxnLst/>
              <a:rect l="l" t="t" r="r" b="b"/>
              <a:pathLst>
                <a:path w="373156"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1280;p46">
              <a:extLst>
                <a:ext uri="{FF2B5EF4-FFF2-40B4-BE49-F238E27FC236}">
                  <a16:creationId xmlns:a16="http://schemas.microsoft.com/office/drawing/2014/main" id="{489ABFCD-B008-B140-8676-E86D86EDD9EF}"/>
                </a:ext>
              </a:extLst>
            </p:cNvPr>
            <p:cNvSpPr/>
            <p:nvPr/>
          </p:nvSpPr>
          <p:spPr>
            <a:xfrm>
              <a:off x="1055916" y="4289546"/>
              <a:ext cx="117277" cy="284682"/>
            </a:xfrm>
            <a:custGeom>
              <a:avLst/>
              <a:gdLst/>
              <a:ahLst/>
              <a:cxnLst/>
              <a:rect l="l" t="t" r="r" b="b"/>
              <a:pathLst>
                <a:path w="1172775" h="2846825" extrusionOk="0">
                  <a:moveTo>
                    <a:pt x="0" y="0"/>
                  </a:moveTo>
                  <a:lnTo>
                    <a:pt x="1172776" y="676445"/>
                  </a:lnTo>
                  <a:lnTo>
                    <a:pt x="1172776" y="2846826"/>
                  </a:lnTo>
                  <a:lnTo>
                    <a:pt x="0" y="217038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 name="Google Shape;1281;p46">
              <a:extLst>
                <a:ext uri="{FF2B5EF4-FFF2-40B4-BE49-F238E27FC236}">
                  <a16:creationId xmlns:a16="http://schemas.microsoft.com/office/drawing/2014/main" id="{40AABA68-FEAE-794F-B35A-7BF2188FDF1D}"/>
                </a:ext>
              </a:extLst>
            </p:cNvPr>
            <p:cNvSpPr/>
            <p:nvPr/>
          </p:nvSpPr>
          <p:spPr>
            <a:xfrm>
              <a:off x="1074447" y="4427185"/>
              <a:ext cx="69877" cy="48862"/>
            </a:xfrm>
            <a:custGeom>
              <a:avLst/>
              <a:gdLst/>
              <a:ahLst/>
              <a:cxnLst/>
              <a:rect l="l" t="t" r="r" b="b"/>
              <a:pathLst>
                <a:path w="698766" h="488623" extrusionOk="0">
                  <a:moveTo>
                    <a:pt x="0" y="0"/>
                  </a:moveTo>
                  <a:lnTo>
                    <a:pt x="698767" y="402988"/>
                  </a:lnTo>
                  <a:lnTo>
                    <a:pt x="698767" y="488624"/>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 name="Google Shape;1282;p46">
              <a:extLst>
                <a:ext uri="{FF2B5EF4-FFF2-40B4-BE49-F238E27FC236}">
                  <a16:creationId xmlns:a16="http://schemas.microsoft.com/office/drawing/2014/main" id="{85934EB1-44EA-214D-8F6A-5FA636F66F35}"/>
                </a:ext>
              </a:extLst>
            </p:cNvPr>
            <p:cNvSpPr/>
            <p:nvPr/>
          </p:nvSpPr>
          <p:spPr>
            <a:xfrm>
              <a:off x="1081701" y="4448211"/>
              <a:ext cx="55397" cy="40515"/>
            </a:xfrm>
            <a:custGeom>
              <a:avLst/>
              <a:gdLst/>
              <a:ahLst/>
              <a:cxnLst/>
              <a:rect l="l" t="t" r="r" b="b"/>
              <a:pathLst>
                <a:path w="553970" h="405147" extrusionOk="0">
                  <a:moveTo>
                    <a:pt x="0" y="0"/>
                  </a:moveTo>
                  <a:lnTo>
                    <a:pt x="553971" y="319512"/>
                  </a:lnTo>
                  <a:lnTo>
                    <a:pt x="553971" y="405147"/>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 name="Google Shape;1283;p46">
              <a:extLst>
                <a:ext uri="{FF2B5EF4-FFF2-40B4-BE49-F238E27FC236}">
                  <a16:creationId xmlns:a16="http://schemas.microsoft.com/office/drawing/2014/main" id="{1EA2C423-6846-214B-8C65-916692D3A30E}"/>
                </a:ext>
              </a:extLst>
            </p:cNvPr>
            <p:cNvSpPr/>
            <p:nvPr/>
          </p:nvSpPr>
          <p:spPr>
            <a:xfrm>
              <a:off x="1019213" y="4439815"/>
              <a:ext cx="81619" cy="71314"/>
            </a:xfrm>
            <a:custGeom>
              <a:avLst/>
              <a:gdLst/>
              <a:ahLst/>
              <a:cxnLst/>
              <a:rect l="l" t="t" r="r" b="b"/>
              <a:pathLst>
                <a:path w="816188" h="713145" extrusionOk="0">
                  <a:moveTo>
                    <a:pt x="815468" y="470633"/>
                  </a:moveTo>
                  <a:lnTo>
                    <a:pt x="0" y="0"/>
                  </a:lnTo>
                  <a:lnTo>
                    <a:pt x="0" y="242513"/>
                  </a:lnTo>
                  <a:lnTo>
                    <a:pt x="816188" y="713146"/>
                  </a:lnTo>
                  <a:lnTo>
                    <a:pt x="815468" y="470633"/>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 name="Google Shape;1284;p46">
              <a:extLst>
                <a:ext uri="{FF2B5EF4-FFF2-40B4-BE49-F238E27FC236}">
                  <a16:creationId xmlns:a16="http://schemas.microsoft.com/office/drawing/2014/main" id="{625D4181-8B66-B44E-9D8A-09DB75CA8799}"/>
                </a:ext>
              </a:extLst>
            </p:cNvPr>
            <p:cNvSpPr/>
            <p:nvPr/>
          </p:nvSpPr>
          <p:spPr>
            <a:xfrm>
              <a:off x="1087088" y="4366761"/>
              <a:ext cx="52804" cy="26266"/>
            </a:xfrm>
            <a:custGeom>
              <a:avLst/>
              <a:gdLst/>
              <a:ahLst/>
              <a:cxnLst/>
              <a:rect l="l" t="t" r="r" b="b"/>
              <a:pathLst>
                <a:path w="528037" h="262662" extrusionOk="0">
                  <a:moveTo>
                    <a:pt x="528037" y="118738"/>
                  </a:moveTo>
                  <a:lnTo>
                    <a:pt x="345781" y="262662"/>
                  </a:lnTo>
                  <a:lnTo>
                    <a:pt x="223317" y="105785"/>
                  </a:lnTo>
                  <a:lnTo>
                    <a:pt x="63393" y="243952"/>
                  </a:lnTo>
                  <a:lnTo>
                    <a:pt x="0" y="197896"/>
                  </a:lnTo>
                  <a:lnTo>
                    <a:pt x="235564" y="0"/>
                  </a:lnTo>
                  <a:lnTo>
                    <a:pt x="355146" y="156878"/>
                  </a:lnTo>
                  <a:lnTo>
                    <a:pt x="486976" y="59009"/>
                  </a:lnTo>
                  <a:lnTo>
                    <a:pt x="528037" y="11873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 name="Google Shape;1285;p46">
              <a:extLst>
                <a:ext uri="{FF2B5EF4-FFF2-40B4-BE49-F238E27FC236}">
                  <a16:creationId xmlns:a16="http://schemas.microsoft.com/office/drawing/2014/main" id="{AC80E4E8-E650-2A41-A6F4-34417C82D4ED}"/>
                </a:ext>
              </a:extLst>
            </p:cNvPr>
            <p:cNvSpPr/>
            <p:nvPr/>
          </p:nvSpPr>
          <p:spPr>
            <a:xfrm>
              <a:off x="1132267" y="4356275"/>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7"/>
                    <a:pt x="0" y="97960"/>
                  </a:cubicBezTo>
                  <a:cubicBezTo>
                    <a:pt x="0" y="16643"/>
                    <a:pt x="47545" y="-21497"/>
                    <a:pt x="105896" y="12325"/>
                  </a:cubicBezTo>
                  <a:cubicBezTo>
                    <a:pt x="164246" y="46147"/>
                    <a:pt x="211791" y="13969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 name="Google Shape;1286;p46">
              <a:extLst>
                <a:ext uri="{FF2B5EF4-FFF2-40B4-BE49-F238E27FC236}">
                  <a16:creationId xmlns:a16="http://schemas.microsoft.com/office/drawing/2014/main" id="{CFE2CFDB-33DD-5342-9AE8-FE8201DFF3AB}"/>
                </a:ext>
              </a:extLst>
            </p:cNvPr>
            <p:cNvSpPr/>
            <p:nvPr/>
          </p:nvSpPr>
          <p:spPr>
            <a:xfrm>
              <a:off x="1077823" y="4371919"/>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8"/>
                    <a:pt x="0" y="97960"/>
                  </a:cubicBezTo>
                  <a:cubicBezTo>
                    <a:pt x="0" y="16643"/>
                    <a:pt x="47545" y="-21497"/>
                    <a:pt x="105896" y="12325"/>
                  </a:cubicBezTo>
                  <a:cubicBezTo>
                    <a:pt x="164246" y="46147"/>
                    <a:pt x="211791" y="13897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 name="Google Shape;1287;p46">
              <a:extLst>
                <a:ext uri="{FF2B5EF4-FFF2-40B4-BE49-F238E27FC236}">
                  <a16:creationId xmlns:a16="http://schemas.microsoft.com/office/drawing/2014/main" id="{6772935E-2B6A-5849-B5B9-D5250B4150F2}"/>
                </a:ext>
              </a:extLst>
            </p:cNvPr>
            <p:cNvSpPr/>
            <p:nvPr/>
          </p:nvSpPr>
          <p:spPr>
            <a:xfrm>
              <a:off x="1346594" y="4366905"/>
              <a:ext cx="111515" cy="122336"/>
            </a:xfrm>
            <a:custGeom>
              <a:avLst/>
              <a:gdLst/>
              <a:ahLst/>
              <a:cxnLst/>
              <a:rect l="l" t="t" r="r" b="b"/>
              <a:pathLst>
                <a:path w="1115145" h="1223357" extrusionOk="0">
                  <a:moveTo>
                    <a:pt x="1115145" y="643342"/>
                  </a:moveTo>
                  <a:lnTo>
                    <a:pt x="0" y="0"/>
                  </a:lnTo>
                  <a:lnTo>
                    <a:pt x="0" y="580015"/>
                  </a:lnTo>
                  <a:lnTo>
                    <a:pt x="1115145" y="1223358"/>
                  </a:lnTo>
                  <a:lnTo>
                    <a:pt x="1115145" y="643342"/>
                  </a:lnTo>
                  <a:close/>
                </a:path>
              </a:pathLst>
            </a:custGeom>
            <a:gradFill>
              <a:gsLst>
                <a:gs pos="0">
                  <a:srgbClr val="FFFFFF">
                    <a:alpha val="300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 name="Google Shape;1288;p46">
              <a:extLst>
                <a:ext uri="{FF2B5EF4-FFF2-40B4-BE49-F238E27FC236}">
                  <a16:creationId xmlns:a16="http://schemas.microsoft.com/office/drawing/2014/main" id="{741D63C1-626A-0341-9F13-21C6353BC368}"/>
                </a:ext>
              </a:extLst>
            </p:cNvPr>
            <p:cNvSpPr/>
            <p:nvPr/>
          </p:nvSpPr>
          <p:spPr>
            <a:xfrm>
              <a:off x="1375037" y="4397332"/>
              <a:ext cx="33570" cy="26338"/>
            </a:xfrm>
            <a:custGeom>
              <a:avLst/>
              <a:gdLst/>
              <a:ahLst/>
              <a:cxnLst/>
              <a:rect l="l" t="t" r="r" b="b"/>
              <a:pathLst>
                <a:path w="335696" h="263381" extrusionOk="0">
                  <a:moveTo>
                    <a:pt x="0" y="0"/>
                  </a:moveTo>
                  <a:lnTo>
                    <a:pt x="335696" y="193578"/>
                  </a:lnTo>
                  <a:lnTo>
                    <a:pt x="335696" y="263382"/>
                  </a:lnTo>
                  <a:lnTo>
                    <a:pt x="0" y="69084"/>
                  </a:lnTo>
                  <a:lnTo>
                    <a:pt x="0" y="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 name="Google Shape;1289;p46">
              <a:extLst>
                <a:ext uri="{FF2B5EF4-FFF2-40B4-BE49-F238E27FC236}">
                  <a16:creationId xmlns:a16="http://schemas.microsoft.com/office/drawing/2014/main" id="{7E6F248C-307D-CE4B-AB08-C47A7EE2C7E1}"/>
                </a:ext>
              </a:extLst>
            </p:cNvPr>
            <p:cNvSpPr/>
            <p:nvPr/>
          </p:nvSpPr>
          <p:spPr>
            <a:xfrm>
              <a:off x="1375109" y="4411254"/>
              <a:ext cx="71461" cy="48215"/>
            </a:xfrm>
            <a:custGeom>
              <a:avLst/>
              <a:gdLst/>
              <a:ahLst/>
              <a:cxnLst/>
              <a:rect l="l" t="t" r="r" b="b"/>
              <a:pathLst>
                <a:path w="714614"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 name="Google Shape;1290;p46">
              <a:extLst>
                <a:ext uri="{FF2B5EF4-FFF2-40B4-BE49-F238E27FC236}">
                  <a16:creationId xmlns:a16="http://schemas.microsoft.com/office/drawing/2014/main" id="{17FB26FF-1659-C44E-B94D-2B343B1D577A}"/>
                </a:ext>
              </a:extLst>
            </p:cNvPr>
            <p:cNvSpPr/>
            <p:nvPr/>
          </p:nvSpPr>
          <p:spPr>
            <a:xfrm>
              <a:off x="1356578" y="4386341"/>
              <a:ext cx="12679" cy="18805"/>
            </a:xfrm>
            <a:custGeom>
              <a:avLst/>
              <a:gdLst/>
              <a:ahLst/>
              <a:cxnLst/>
              <a:rect l="l" t="t" r="r" b="b"/>
              <a:pathLst>
                <a:path w="126786" h="188049" extrusionOk="0">
                  <a:moveTo>
                    <a:pt x="126787" y="130366"/>
                  </a:moveTo>
                  <a:cubicBezTo>
                    <a:pt x="126787" y="177861"/>
                    <a:pt x="98692" y="200889"/>
                    <a:pt x="63393" y="180739"/>
                  </a:cubicBezTo>
                  <a:cubicBezTo>
                    <a:pt x="28095" y="160590"/>
                    <a:pt x="0" y="105179"/>
                    <a:pt x="0" y="57684"/>
                  </a:cubicBezTo>
                  <a:cubicBezTo>
                    <a:pt x="0" y="10189"/>
                    <a:pt x="28095" y="-12839"/>
                    <a:pt x="63393" y="7310"/>
                  </a:cubicBezTo>
                  <a:cubicBezTo>
                    <a:pt x="98692" y="27460"/>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 name="Google Shape;1291;p46">
              <a:extLst>
                <a:ext uri="{FF2B5EF4-FFF2-40B4-BE49-F238E27FC236}">
                  <a16:creationId xmlns:a16="http://schemas.microsoft.com/office/drawing/2014/main" id="{F1C4DA58-4D5F-FA4D-BD9A-056029406DE2}"/>
                </a:ext>
              </a:extLst>
            </p:cNvPr>
            <p:cNvSpPr/>
            <p:nvPr/>
          </p:nvSpPr>
          <p:spPr>
            <a:xfrm>
              <a:off x="1061303" y="4190012"/>
              <a:ext cx="111515" cy="122336"/>
            </a:xfrm>
            <a:custGeom>
              <a:avLst/>
              <a:gdLst/>
              <a:ahLst/>
              <a:cxnLst/>
              <a:rect l="l" t="t" r="r" b="b"/>
              <a:pathLst>
                <a:path w="1115145" h="1223357" extrusionOk="0">
                  <a:moveTo>
                    <a:pt x="1115145" y="643342"/>
                  </a:moveTo>
                  <a:lnTo>
                    <a:pt x="0" y="0"/>
                  </a:lnTo>
                  <a:lnTo>
                    <a:pt x="0" y="580016"/>
                  </a:lnTo>
                  <a:lnTo>
                    <a:pt x="1115145" y="1223358"/>
                  </a:lnTo>
                  <a:lnTo>
                    <a:pt x="1115145" y="643342"/>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 name="Google Shape;1292;p46">
              <a:extLst>
                <a:ext uri="{FF2B5EF4-FFF2-40B4-BE49-F238E27FC236}">
                  <a16:creationId xmlns:a16="http://schemas.microsoft.com/office/drawing/2014/main" id="{6A755387-9E96-4148-8E6F-C5A944634750}"/>
                </a:ext>
              </a:extLst>
            </p:cNvPr>
            <p:cNvSpPr/>
            <p:nvPr/>
          </p:nvSpPr>
          <p:spPr>
            <a:xfrm>
              <a:off x="1089746" y="4220439"/>
              <a:ext cx="33570" cy="26338"/>
            </a:xfrm>
            <a:custGeom>
              <a:avLst/>
              <a:gdLst/>
              <a:ahLst/>
              <a:cxnLst/>
              <a:rect l="l" t="t" r="r" b="b"/>
              <a:pathLst>
                <a:path w="335696" h="263381" extrusionOk="0">
                  <a:moveTo>
                    <a:pt x="0" y="0"/>
                  </a:moveTo>
                  <a:lnTo>
                    <a:pt x="335696" y="193578"/>
                  </a:lnTo>
                  <a:lnTo>
                    <a:pt x="335696" y="263382"/>
                  </a:lnTo>
                  <a:lnTo>
                    <a:pt x="0" y="6980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 name="Google Shape;1293;p46">
              <a:extLst>
                <a:ext uri="{FF2B5EF4-FFF2-40B4-BE49-F238E27FC236}">
                  <a16:creationId xmlns:a16="http://schemas.microsoft.com/office/drawing/2014/main" id="{55D1D98D-31B1-0347-B82F-E4609CFD3F7E}"/>
                </a:ext>
              </a:extLst>
            </p:cNvPr>
            <p:cNvSpPr/>
            <p:nvPr/>
          </p:nvSpPr>
          <p:spPr>
            <a:xfrm>
              <a:off x="1089818" y="4234361"/>
              <a:ext cx="71461" cy="48215"/>
            </a:xfrm>
            <a:custGeom>
              <a:avLst/>
              <a:gdLst/>
              <a:ahLst/>
              <a:cxnLst/>
              <a:rect l="l" t="t" r="r" b="b"/>
              <a:pathLst>
                <a:path w="714615"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 name="Google Shape;1294;p46">
              <a:extLst>
                <a:ext uri="{FF2B5EF4-FFF2-40B4-BE49-F238E27FC236}">
                  <a16:creationId xmlns:a16="http://schemas.microsoft.com/office/drawing/2014/main" id="{DB899E50-DCE1-254C-87FC-63519D8E2946}"/>
                </a:ext>
              </a:extLst>
            </p:cNvPr>
            <p:cNvSpPr/>
            <p:nvPr/>
          </p:nvSpPr>
          <p:spPr>
            <a:xfrm>
              <a:off x="1071287" y="4209448"/>
              <a:ext cx="12679" cy="18805"/>
            </a:xfrm>
            <a:custGeom>
              <a:avLst/>
              <a:gdLst/>
              <a:ahLst/>
              <a:cxnLst/>
              <a:rect l="l" t="t" r="r" b="b"/>
              <a:pathLst>
                <a:path w="126786" h="188049" extrusionOk="0">
                  <a:moveTo>
                    <a:pt x="126787" y="130366"/>
                  </a:moveTo>
                  <a:cubicBezTo>
                    <a:pt x="126787" y="177860"/>
                    <a:pt x="98692" y="200888"/>
                    <a:pt x="63393" y="180739"/>
                  </a:cubicBezTo>
                  <a:cubicBezTo>
                    <a:pt x="28095" y="160590"/>
                    <a:pt x="0" y="105179"/>
                    <a:pt x="0" y="57684"/>
                  </a:cubicBezTo>
                  <a:cubicBezTo>
                    <a:pt x="0" y="10189"/>
                    <a:pt x="28095" y="-12839"/>
                    <a:pt x="63393" y="7310"/>
                  </a:cubicBezTo>
                  <a:cubicBezTo>
                    <a:pt x="97971" y="27459"/>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 name="Google Shape;1295;p46">
              <a:extLst>
                <a:ext uri="{FF2B5EF4-FFF2-40B4-BE49-F238E27FC236}">
                  <a16:creationId xmlns:a16="http://schemas.microsoft.com/office/drawing/2014/main" id="{72CB11FE-FCE7-4E45-8440-6CB913E1CB2B}"/>
                </a:ext>
              </a:extLst>
            </p:cNvPr>
            <p:cNvSpPr/>
            <p:nvPr/>
          </p:nvSpPr>
          <p:spPr>
            <a:xfrm>
              <a:off x="1227436" y="4284375"/>
              <a:ext cx="92208" cy="138390"/>
            </a:xfrm>
            <a:custGeom>
              <a:avLst/>
              <a:gdLst/>
              <a:ahLst/>
              <a:cxnLst/>
              <a:rect l="l" t="t" r="r" b="b"/>
              <a:pathLst>
                <a:path w="922083" h="1383901" extrusionOk="0">
                  <a:moveTo>
                    <a:pt x="922084" y="957851"/>
                  </a:moveTo>
                  <a:cubicBezTo>
                    <a:pt x="922084" y="1310466"/>
                    <a:pt x="715336" y="1477418"/>
                    <a:pt x="461042" y="1330616"/>
                  </a:cubicBezTo>
                  <a:cubicBezTo>
                    <a:pt x="206028" y="1183813"/>
                    <a:pt x="0" y="778665"/>
                    <a:pt x="0" y="426050"/>
                  </a:cubicBezTo>
                  <a:cubicBezTo>
                    <a:pt x="0" y="73435"/>
                    <a:pt x="206749" y="-93517"/>
                    <a:pt x="461042" y="53286"/>
                  </a:cubicBezTo>
                  <a:cubicBezTo>
                    <a:pt x="716056" y="200089"/>
                    <a:pt x="922084" y="605236"/>
                    <a:pt x="922084" y="957851"/>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 name="Google Shape;1296;p46">
              <a:extLst>
                <a:ext uri="{FF2B5EF4-FFF2-40B4-BE49-F238E27FC236}">
                  <a16:creationId xmlns:a16="http://schemas.microsoft.com/office/drawing/2014/main" id="{79089754-7BA5-F443-96D0-98B236F04D60}"/>
                </a:ext>
              </a:extLst>
            </p:cNvPr>
            <p:cNvSpPr/>
            <p:nvPr/>
          </p:nvSpPr>
          <p:spPr>
            <a:xfrm>
              <a:off x="1244674" y="4345448"/>
              <a:ext cx="12534" cy="17095"/>
            </a:xfrm>
            <a:custGeom>
              <a:avLst/>
              <a:gdLst/>
              <a:ahLst/>
              <a:cxnLst/>
              <a:rect l="l" t="t" r="r" b="b"/>
              <a:pathLst>
                <a:path w="125345" h="170952" extrusionOk="0">
                  <a:moveTo>
                    <a:pt x="106616" y="170551"/>
                  </a:moveTo>
                  <a:cubicBezTo>
                    <a:pt x="118862" y="166952"/>
                    <a:pt x="125346" y="153999"/>
                    <a:pt x="125346" y="131691"/>
                  </a:cubicBezTo>
                  <a:cubicBezTo>
                    <a:pt x="125346" y="108663"/>
                    <a:pt x="118862" y="88514"/>
                    <a:pt x="106616" y="71962"/>
                  </a:cubicBezTo>
                  <a:cubicBezTo>
                    <a:pt x="93649" y="55411"/>
                    <a:pt x="74920" y="39579"/>
                    <a:pt x="50426" y="25907"/>
                  </a:cubicBezTo>
                  <a:cubicBezTo>
                    <a:pt x="42502" y="21589"/>
                    <a:pt x="33858" y="16552"/>
                    <a:pt x="24493" y="12234"/>
                  </a:cubicBezTo>
                  <a:cubicBezTo>
                    <a:pt x="15128" y="7196"/>
                    <a:pt x="7204" y="2879"/>
                    <a:pt x="0" y="0"/>
                  </a:cubicBezTo>
                  <a:lnTo>
                    <a:pt x="0" y="123775"/>
                  </a:lnTo>
                  <a:lnTo>
                    <a:pt x="45384" y="149682"/>
                  </a:lnTo>
                  <a:cubicBezTo>
                    <a:pt x="74199" y="166233"/>
                    <a:pt x="94370" y="172709"/>
                    <a:pt x="106616" y="170551"/>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 name="Google Shape;1297;p46">
              <a:extLst>
                <a:ext uri="{FF2B5EF4-FFF2-40B4-BE49-F238E27FC236}">
                  <a16:creationId xmlns:a16="http://schemas.microsoft.com/office/drawing/2014/main" id="{D76E0A5E-42EF-B049-89D5-E562B8E5ED77}"/>
                </a:ext>
              </a:extLst>
            </p:cNvPr>
            <p:cNvSpPr/>
            <p:nvPr/>
          </p:nvSpPr>
          <p:spPr>
            <a:xfrm>
              <a:off x="1244602" y="4367551"/>
              <a:ext cx="14119" cy="20094"/>
            </a:xfrm>
            <a:custGeom>
              <a:avLst/>
              <a:gdLst/>
              <a:ahLst/>
              <a:cxnLst/>
              <a:rect l="l" t="t" r="r" b="b"/>
              <a:pathLst>
                <a:path w="141193" h="200941" extrusionOk="0">
                  <a:moveTo>
                    <a:pt x="58350" y="33822"/>
                  </a:moveTo>
                  <a:lnTo>
                    <a:pt x="0" y="0"/>
                  </a:lnTo>
                  <a:lnTo>
                    <a:pt x="0" y="148242"/>
                  </a:lnTo>
                  <a:cubicBezTo>
                    <a:pt x="7204" y="153279"/>
                    <a:pt x="14408" y="158317"/>
                    <a:pt x="21611" y="162634"/>
                  </a:cubicBezTo>
                  <a:cubicBezTo>
                    <a:pt x="29535" y="167672"/>
                    <a:pt x="38180" y="172709"/>
                    <a:pt x="47545" y="178466"/>
                  </a:cubicBezTo>
                  <a:cubicBezTo>
                    <a:pt x="75640" y="194298"/>
                    <a:pt x="97971" y="202214"/>
                    <a:pt x="115261" y="200774"/>
                  </a:cubicBezTo>
                  <a:cubicBezTo>
                    <a:pt x="132550" y="200055"/>
                    <a:pt x="141194" y="184223"/>
                    <a:pt x="141194" y="154719"/>
                  </a:cubicBezTo>
                  <a:cubicBezTo>
                    <a:pt x="141194" y="128812"/>
                    <a:pt x="133990" y="105784"/>
                    <a:pt x="119583" y="86355"/>
                  </a:cubicBezTo>
                  <a:cubicBezTo>
                    <a:pt x="105175" y="66925"/>
                    <a:pt x="85005" y="48934"/>
                    <a:pt x="58350" y="33822"/>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 name="Google Shape;1298;p46">
              <a:extLst>
                <a:ext uri="{FF2B5EF4-FFF2-40B4-BE49-F238E27FC236}">
                  <a16:creationId xmlns:a16="http://schemas.microsoft.com/office/drawing/2014/main" id="{9EDA398D-D08B-E64A-8551-C8D8EB6C17A5}"/>
                </a:ext>
              </a:extLst>
            </p:cNvPr>
            <p:cNvSpPr/>
            <p:nvPr/>
          </p:nvSpPr>
          <p:spPr>
            <a:xfrm>
              <a:off x="1206032" y="4298728"/>
              <a:ext cx="92208" cy="138390"/>
            </a:xfrm>
            <a:custGeom>
              <a:avLst/>
              <a:gdLst/>
              <a:ahLst/>
              <a:cxnLst/>
              <a:rect l="l" t="t" r="r" b="b"/>
              <a:pathLst>
                <a:path w="922083" h="1383901" extrusionOk="0">
                  <a:moveTo>
                    <a:pt x="461042" y="53286"/>
                  </a:moveTo>
                  <a:cubicBezTo>
                    <a:pt x="206028" y="-93517"/>
                    <a:pt x="0" y="73435"/>
                    <a:pt x="0" y="426050"/>
                  </a:cubicBezTo>
                  <a:cubicBezTo>
                    <a:pt x="0" y="778665"/>
                    <a:pt x="206749" y="1183813"/>
                    <a:pt x="461042" y="1330616"/>
                  </a:cubicBezTo>
                  <a:cubicBezTo>
                    <a:pt x="716056" y="1477418"/>
                    <a:pt x="922084" y="1310466"/>
                    <a:pt x="922084" y="957851"/>
                  </a:cubicBezTo>
                  <a:cubicBezTo>
                    <a:pt x="922084" y="605236"/>
                    <a:pt x="715335" y="200089"/>
                    <a:pt x="461042" y="53286"/>
                  </a:cubicBezTo>
                  <a:close/>
                  <a:moveTo>
                    <a:pt x="574862" y="1010384"/>
                  </a:moveTo>
                  <a:cubicBezTo>
                    <a:pt x="550369" y="1019739"/>
                    <a:pt x="516511" y="1014701"/>
                    <a:pt x="473289" y="995271"/>
                  </a:cubicBezTo>
                  <a:lnTo>
                    <a:pt x="473289" y="1081626"/>
                  </a:lnTo>
                  <a:lnTo>
                    <a:pt x="384682" y="1030533"/>
                  </a:lnTo>
                  <a:lnTo>
                    <a:pt x="384682" y="944898"/>
                  </a:lnTo>
                  <a:cubicBezTo>
                    <a:pt x="378199" y="941300"/>
                    <a:pt x="372436" y="936982"/>
                    <a:pt x="365952" y="932664"/>
                  </a:cubicBezTo>
                  <a:cubicBezTo>
                    <a:pt x="343620" y="917552"/>
                    <a:pt x="320568" y="899562"/>
                    <a:pt x="296075" y="878692"/>
                  </a:cubicBezTo>
                  <a:lnTo>
                    <a:pt x="296075" y="321705"/>
                  </a:lnTo>
                  <a:cubicBezTo>
                    <a:pt x="314805" y="327462"/>
                    <a:pt x="335696" y="336098"/>
                    <a:pt x="358748" y="346892"/>
                  </a:cubicBezTo>
                  <a:cubicBezTo>
                    <a:pt x="367393" y="350490"/>
                    <a:pt x="376037" y="354808"/>
                    <a:pt x="384682" y="359126"/>
                  </a:cubicBezTo>
                  <a:lnTo>
                    <a:pt x="384682" y="273490"/>
                  </a:lnTo>
                  <a:lnTo>
                    <a:pt x="473289" y="324584"/>
                  </a:lnTo>
                  <a:lnTo>
                    <a:pt x="472568" y="412377"/>
                  </a:lnTo>
                  <a:cubicBezTo>
                    <a:pt x="479772" y="418134"/>
                    <a:pt x="486976" y="423172"/>
                    <a:pt x="493459" y="428929"/>
                  </a:cubicBezTo>
                  <a:cubicBezTo>
                    <a:pt x="515791" y="446919"/>
                    <a:pt x="535241" y="467069"/>
                    <a:pt x="551089" y="488658"/>
                  </a:cubicBezTo>
                  <a:cubicBezTo>
                    <a:pt x="566938" y="510246"/>
                    <a:pt x="579184" y="534713"/>
                    <a:pt x="587829" y="560620"/>
                  </a:cubicBezTo>
                  <a:cubicBezTo>
                    <a:pt x="597193" y="586526"/>
                    <a:pt x="601516" y="614591"/>
                    <a:pt x="601516" y="644815"/>
                  </a:cubicBezTo>
                  <a:cubicBezTo>
                    <a:pt x="601516" y="690871"/>
                    <a:pt x="585667" y="718217"/>
                    <a:pt x="553971" y="726133"/>
                  </a:cubicBezTo>
                  <a:cubicBezTo>
                    <a:pt x="580625" y="754918"/>
                    <a:pt x="598634" y="783703"/>
                    <a:pt x="607999" y="813207"/>
                  </a:cubicBezTo>
                  <a:cubicBezTo>
                    <a:pt x="617364" y="841992"/>
                    <a:pt x="622407" y="872216"/>
                    <a:pt x="622407" y="901720"/>
                  </a:cubicBezTo>
                  <a:cubicBezTo>
                    <a:pt x="622407" y="962169"/>
                    <a:pt x="606558" y="998150"/>
                    <a:pt x="574862" y="1010384"/>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5"/>
            </a:gs>
            <a:gs pos="100000">
              <a:schemeClr val="accent6"/>
            </a:gs>
          </a:gsLst>
          <a:path path="circle">
            <a:fillToRect l="100000" t="100000"/>
          </a:path>
        </a:gradFill>
        <a:effectLst/>
      </p:bgPr>
    </p:bg>
    <p:spTree>
      <p:nvGrpSpPr>
        <p:cNvPr id="1" name="Shape 454"/>
        <p:cNvGrpSpPr/>
        <p:nvPr/>
      </p:nvGrpSpPr>
      <p:grpSpPr>
        <a:xfrm>
          <a:off x="0" y="0"/>
          <a:ext cx="0" cy="0"/>
          <a:chOff x="0" y="0"/>
          <a:chExt cx="0" cy="0"/>
        </a:xfrm>
      </p:grpSpPr>
      <p:sp>
        <p:nvSpPr>
          <p:cNvPr id="455" name="Google Shape;455;p3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463" name="Google Shape;463;p32"/>
          <p:cNvSpPr txBox="1">
            <a:spLocks noGrp="1"/>
          </p:cNvSpPr>
          <p:nvPr>
            <p:ph type="body" idx="4294967295"/>
          </p:nvPr>
        </p:nvSpPr>
        <p:spPr>
          <a:xfrm>
            <a:off x="730105" y="127952"/>
            <a:ext cx="7446334" cy="2573079"/>
          </a:xfrm>
          <a:prstGeom prst="rect">
            <a:avLst/>
          </a:prstGeom>
        </p:spPr>
        <p:txBody>
          <a:bodyPr spcFirstLastPara="1" wrap="square" lIns="0" tIns="0" rIns="0" bIns="0" anchor="ctr" anchorCtr="0">
            <a:noAutofit/>
          </a:bodyPr>
          <a:lstStyle/>
          <a:p>
            <a:pPr marL="0" marR="0" indent="0" algn="ctr">
              <a:lnSpc>
                <a:spcPct val="150000"/>
              </a:lnSpc>
              <a:spcBef>
                <a:spcPts val="0"/>
              </a:spcBef>
              <a:spcAft>
                <a:spcPts val="0"/>
              </a:spcAft>
              <a:buNone/>
            </a:pPr>
            <a:r>
              <a:rPr lang="en-US" sz="3600" dirty="0">
                <a:solidFill>
                  <a:schemeClr val="accent1"/>
                </a:solidFill>
                <a:effectLst/>
                <a:latin typeface="Barlow" panose="020B0604020202020204" charset="0"/>
                <a:ea typeface="Times New Roman" panose="02020603050405020304" pitchFamily="18" charset="0"/>
              </a:rPr>
              <a:t>REGISTER &amp; LOGIN </a:t>
            </a:r>
          </a:p>
          <a:p>
            <a:pPr marL="342900" marR="0" lvl="0" indent="-342900">
              <a:lnSpc>
                <a:spcPct val="150000"/>
              </a:lnSpc>
              <a:spcBef>
                <a:spcPts val="0"/>
              </a:spcBef>
              <a:spcAft>
                <a:spcPts val="0"/>
              </a:spcAft>
              <a:buFont typeface="Wingdings" panose="05000000000000000000" pitchFamily="2" charset="2"/>
              <a:buChar char=""/>
            </a:pPr>
            <a:r>
              <a:rPr lang="en-US" sz="1800" dirty="0">
                <a:effectLst/>
                <a:latin typeface="Calibri" panose="020F0502020204030204" pitchFamily="34" charset="0"/>
                <a:ea typeface="Times New Roman" panose="02020603050405020304" pitchFamily="18" charset="0"/>
              </a:rPr>
              <a:t>On opening the system first of all you need to register yourself by giving your email id and setting a password to it.</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
            </a:pPr>
            <a:r>
              <a:rPr lang="en-US" sz="1800" dirty="0">
                <a:effectLst/>
                <a:latin typeface="Calibri" panose="020F0502020204030204" pitchFamily="34" charset="0"/>
                <a:ea typeface="Times New Roman" panose="02020603050405020304" pitchFamily="18" charset="0"/>
              </a:rPr>
              <a:t> After making yourself register, you can login with the register email id and you need to entered the password which you have set for that particular id. </a:t>
            </a:r>
            <a:endParaRPr lang="en-US"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800"/>
              </a:spcAft>
              <a:buNone/>
            </a:pPr>
            <a:endParaRPr sz="1800" dirty="0"/>
          </a:p>
        </p:txBody>
      </p:sp>
      <p:pic>
        <p:nvPicPr>
          <p:cNvPr id="2" name="Picture 1">
            <a:extLst>
              <a:ext uri="{FF2B5EF4-FFF2-40B4-BE49-F238E27FC236}">
                <a16:creationId xmlns:a16="http://schemas.microsoft.com/office/drawing/2014/main" id="{672BB45B-3CFA-48BA-BA85-62BB2523AFC2}"/>
              </a:ext>
            </a:extLst>
          </p:cNvPr>
          <p:cNvPicPr>
            <a:picLocks noChangeAspect="1"/>
          </p:cNvPicPr>
          <p:nvPr/>
        </p:nvPicPr>
        <p:blipFill rotWithShape="1">
          <a:blip r:embed="rId3"/>
          <a:srcRect l="12918" t="14116" r="16231" b="13138"/>
          <a:stretch/>
        </p:blipFill>
        <p:spPr>
          <a:xfrm>
            <a:off x="1864241" y="2527528"/>
            <a:ext cx="4699592" cy="24880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4B36CA-9FB9-49D6-876B-6C48C965A72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sp>
        <p:nvSpPr>
          <p:cNvPr id="3" name="Text Placeholder 2">
            <a:extLst>
              <a:ext uri="{FF2B5EF4-FFF2-40B4-BE49-F238E27FC236}">
                <a16:creationId xmlns:a16="http://schemas.microsoft.com/office/drawing/2014/main" id="{1FB1D017-6313-44C3-976B-DDFA1EF42D0F}"/>
              </a:ext>
            </a:extLst>
          </p:cNvPr>
          <p:cNvSpPr>
            <a:spLocks noGrp="1"/>
          </p:cNvSpPr>
          <p:nvPr>
            <p:ph type="body" idx="4294967295"/>
          </p:nvPr>
        </p:nvSpPr>
        <p:spPr>
          <a:xfrm>
            <a:off x="164922" y="619760"/>
            <a:ext cx="8786037" cy="4130090"/>
          </a:xfrm>
        </p:spPr>
        <p:txBody>
          <a:bodyPr/>
          <a:lstStyle/>
          <a:p>
            <a:pPr marL="342900" indent="-342900">
              <a:lnSpc>
                <a:spcPct val="150000"/>
              </a:lnSpc>
              <a:buFont typeface="Wingdings" panose="05000000000000000000" pitchFamily="2" charset="2"/>
              <a:buChar char=""/>
            </a:pPr>
            <a:r>
              <a:rPr lang="en-US" sz="1600" dirty="0">
                <a:effectLst/>
                <a:ea typeface="Times New Roman" panose="02020603050405020304" pitchFamily="18" charset="0"/>
              </a:rPr>
              <a:t>After entering the system you have to interact with side navigation bar. There are total five function available. First one is Home on clicking it you will be sent back to the home page of the application. Second is Driver, on clicking it two more sub options will pop out.</a:t>
            </a:r>
            <a:r>
              <a:rPr lang="en-US" sz="1600" dirty="0">
                <a:ea typeface="Times New Roman" panose="02020603050405020304" pitchFamily="18" charset="0"/>
              </a:rPr>
              <a:t> </a:t>
            </a:r>
            <a:endParaRPr lang="en-US" sz="1600" dirty="0">
              <a:effectLst/>
              <a:latin typeface="Barlow Light" panose="020B0604020202020204" charset="0"/>
              <a:ea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
            </a:pPr>
            <a:endParaRPr lang="en-US" sz="1600" dirty="0">
              <a:effectLst/>
              <a:latin typeface="Barlow Light" panose="020B0604020202020204" charset="0"/>
              <a:ea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
            </a:pPr>
            <a:endParaRPr lang="en-US" sz="1600" dirty="0">
              <a:effectLst/>
              <a:latin typeface="Barlow Light" panose="020B0604020202020204" charset="0"/>
              <a:ea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
            </a:pPr>
            <a:endParaRPr lang="en-US" sz="1600" dirty="0">
              <a:effectLst/>
              <a:latin typeface="Barlow Light" panose="020B0604020202020204" charset="0"/>
              <a:ea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
            </a:pPr>
            <a:r>
              <a:rPr lang="en-US" sz="1600" dirty="0">
                <a:effectLst/>
                <a:ea typeface="Times New Roman" panose="02020603050405020304" pitchFamily="18" charset="0"/>
              </a:rPr>
              <a:t>Third is Passenger </a:t>
            </a:r>
            <a:r>
              <a:rPr lang="en-US" sz="1600" dirty="0">
                <a:ea typeface="Times New Roman" panose="02020603050405020304" pitchFamily="18" charset="0"/>
              </a:rPr>
              <a:t>option</a:t>
            </a:r>
            <a:r>
              <a:rPr lang="en-US" sz="1600" dirty="0">
                <a:effectLst/>
                <a:ea typeface="Times New Roman" panose="02020603050405020304" pitchFamily="18" charset="0"/>
              </a:rPr>
              <a:t>, clicking on it again two more sub </a:t>
            </a:r>
            <a:r>
              <a:rPr lang="en-US" sz="1600" dirty="0">
                <a:ea typeface="Times New Roman" panose="02020603050405020304" pitchFamily="18" charset="0"/>
              </a:rPr>
              <a:t>options</a:t>
            </a:r>
            <a:r>
              <a:rPr lang="en-US" sz="1600" dirty="0">
                <a:effectLst/>
                <a:ea typeface="Times New Roman" panose="02020603050405020304" pitchFamily="18" charset="0"/>
              </a:rPr>
              <a:t> will pop out. Fourth one is Contact button, it will redirect you to the contact page and the last one is logout button.</a:t>
            </a:r>
          </a:p>
          <a:p>
            <a:pPr marL="76200" indent="0">
              <a:buNone/>
            </a:pPr>
            <a:endParaRPr lang="en-US" sz="1800" dirty="0"/>
          </a:p>
        </p:txBody>
      </p:sp>
    </p:spTree>
    <p:extLst>
      <p:ext uri="{BB962C8B-B14F-4D97-AF65-F5344CB8AC3E}">
        <p14:creationId xmlns:p14="http://schemas.microsoft.com/office/powerpoint/2010/main" val="1079683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sp>
        <p:nvSpPr>
          <p:cNvPr id="4" name="Text Placeholder 3">
            <a:extLst>
              <a:ext uri="{FF2B5EF4-FFF2-40B4-BE49-F238E27FC236}">
                <a16:creationId xmlns:a16="http://schemas.microsoft.com/office/drawing/2014/main" id="{3900C52F-A56D-4CF4-8F85-DB2D66E6AAC3}"/>
              </a:ext>
            </a:extLst>
          </p:cNvPr>
          <p:cNvSpPr>
            <a:spLocks noGrp="1"/>
          </p:cNvSpPr>
          <p:nvPr>
            <p:ph type="body" idx="1"/>
          </p:nvPr>
        </p:nvSpPr>
        <p:spPr>
          <a:xfrm>
            <a:off x="556528" y="1279610"/>
            <a:ext cx="7494954" cy="3495071"/>
          </a:xfrm>
        </p:spPr>
        <p:txBody>
          <a:bodyPr/>
          <a:lstStyle/>
          <a:p>
            <a:pPr>
              <a:buFont typeface="Wingdings" panose="05000000000000000000" pitchFamily="2" charset="2"/>
              <a:buChar char="Ø"/>
            </a:pPr>
            <a:r>
              <a:rPr lang="en-US" sz="1800" b="1" dirty="0">
                <a:solidFill>
                  <a:schemeClr val="accent1"/>
                </a:solidFill>
              </a:rPr>
              <a:t>Hardware Requirements :</a:t>
            </a:r>
          </a:p>
          <a:p>
            <a:pPr marL="101600" lvl="0" indent="0" algn="l" rtl="0">
              <a:spcBef>
                <a:spcPts val="0"/>
              </a:spcBef>
              <a:spcAft>
                <a:spcPts val="0"/>
              </a:spcAft>
              <a:buClr>
                <a:srgbClr val="000000"/>
              </a:buClr>
              <a:buSzPts val="2000"/>
              <a:buNone/>
            </a:pPr>
            <a:r>
              <a:rPr lang="nn-NO" sz="1600" dirty="0">
                <a:solidFill>
                  <a:schemeClr val="tx1"/>
                </a:solidFill>
                <a:latin typeface="Barlow" panose="020B0604020202020204" charset="0"/>
                <a:ea typeface="Calibri"/>
                <a:cs typeface="Calibri"/>
                <a:sym typeface="Calibri"/>
              </a:rPr>
              <a:t>         Hard Disk : 2GB</a:t>
            </a:r>
          </a:p>
          <a:p>
            <a:pPr marL="101600" lvl="0" indent="0" algn="l" rtl="0">
              <a:spcBef>
                <a:spcPts val="0"/>
              </a:spcBef>
              <a:spcAft>
                <a:spcPts val="0"/>
              </a:spcAft>
              <a:buClr>
                <a:srgbClr val="000000"/>
              </a:buClr>
              <a:buSzPts val="2000"/>
              <a:buNone/>
            </a:pPr>
            <a:r>
              <a:rPr lang="nn-NO" sz="1600" dirty="0">
                <a:solidFill>
                  <a:schemeClr val="tx1"/>
                </a:solidFill>
                <a:latin typeface="Barlow" panose="020B0604020202020204" charset="0"/>
                <a:ea typeface="Calibri"/>
                <a:cs typeface="Calibri"/>
                <a:sym typeface="Calibri"/>
              </a:rPr>
              <a:t>         Ram : 512MB</a:t>
            </a:r>
          </a:p>
          <a:p>
            <a:pPr marL="76200" indent="0">
              <a:buNone/>
            </a:pPr>
            <a:endParaRPr lang="en-US" dirty="0"/>
          </a:p>
          <a:p>
            <a:pPr>
              <a:buFont typeface="Wingdings" panose="05000000000000000000" pitchFamily="2" charset="2"/>
              <a:buChar char="Ø"/>
            </a:pPr>
            <a:r>
              <a:rPr lang="en-US" sz="1800" b="1" dirty="0">
                <a:solidFill>
                  <a:schemeClr val="accent1"/>
                </a:solidFill>
              </a:rPr>
              <a:t>Software Requirements:</a:t>
            </a:r>
          </a:p>
          <a:p>
            <a:pPr marL="76200" indent="0">
              <a:buNone/>
            </a:pPr>
            <a:r>
              <a:rPr lang="en-US" sz="1800" dirty="0"/>
              <a:t>        </a:t>
            </a:r>
            <a:r>
              <a:rPr lang="en-US" sz="1600" dirty="0"/>
              <a:t>Language: HTML, CSS, JAVASCRIPT,  PHP,  MYSQL</a:t>
            </a:r>
          </a:p>
          <a:p>
            <a:pPr marL="76200" indent="0">
              <a:buNone/>
            </a:pPr>
            <a:r>
              <a:rPr lang="en-US" sz="1600" dirty="0"/>
              <a:t>         Database: PHP, MYSQL</a:t>
            </a:r>
          </a:p>
          <a:p>
            <a:pPr marL="76200" indent="0">
              <a:buNone/>
            </a:pPr>
            <a:r>
              <a:rPr lang="en-US" sz="1600" dirty="0"/>
              <a:t>         IDE : Visual Studio Code</a:t>
            </a:r>
          </a:p>
          <a:p>
            <a:pPr marL="76200" indent="0">
              <a:buNone/>
            </a:pPr>
            <a:r>
              <a:rPr lang="en-US" sz="1600" dirty="0"/>
              <a:t>         Web Browser : Google or any compactible browser</a:t>
            </a:r>
          </a:p>
          <a:p>
            <a:pPr marL="76200" indent="0">
              <a:buNone/>
            </a:pPr>
            <a:r>
              <a:rPr lang="en-US" sz="1600" dirty="0"/>
              <a:t>         Operating System: Windows XP or above</a:t>
            </a:r>
          </a:p>
          <a:p>
            <a:pPr marL="76200" indent="0">
              <a:buNone/>
            </a:pPr>
            <a:r>
              <a:rPr lang="en-US" sz="1600" dirty="0"/>
              <a:t>        </a:t>
            </a:r>
          </a:p>
          <a:p>
            <a:pPr marL="76200" indent="0">
              <a:buNone/>
            </a:pPr>
            <a:r>
              <a:rPr lang="en-US" sz="1600" dirty="0"/>
              <a:t>         </a:t>
            </a:r>
          </a:p>
          <a:p>
            <a:pPr marL="76200" indent="0">
              <a:buNone/>
            </a:pPr>
            <a:r>
              <a:rPr lang="en-US" sz="1600" dirty="0"/>
              <a:t>         </a:t>
            </a:r>
          </a:p>
        </p:txBody>
      </p:sp>
      <p:sp>
        <p:nvSpPr>
          <p:cNvPr id="282" name="Google Shape;282;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2" name="TextBox 1">
            <a:extLst>
              <a:ext uri="{FF2B5EF4-FFF2-40B4-BE49-F238E27FC236}">
                <a16:creationId xmlns:a16="http://schemas.microsoft.com/office/drawing/2014/main" id="{76F057BE-951E-4255-A0E0-0FA71AF91BD8}"/>
              </a:ext>
            </a:extLst>
          </p:cNvPr>
          <p:cNvSpPr txBox="1"/>
          <p:nvPr/>
        </p:nvSpPr>
        <p:spPr>
          <a:xfrm>
            <a:off x="1161585" y="71466"/>
            <a:ext cx="6599274" cy="1077218"/>
          </a:xfrm>
          <a:prstGeom prst="rect">
            <a:avLst/>
          </a:prstGeom>
          <a:noFill/>
        </p:spPr>
        <p:txBody>
          <a:bodyPr wrap="square" rtlCol="0">
            <a:spAutoFit/>
          </a:bodyPr>
          <a:lstStyle/>
          <a:p>
            <a:pPr algn="ctr"/>
            <a:r>
              <a:rPr lang="en-US" sz="3200" b="1" i="1" dirty="0">
                <a:solidFill>
                  <a:schemeClr val="tx1"/>
                </a:solidFill>
                <a:latin typeface="Barlow" panose="020B0604020202020204" charset="0"/>
              </a:rPr>
              <a:t>HARDWARE &amp; SOFTWARE REQUIREMENTS</a:t>
            </a:r>
          </a:p>
        </p:txBody>
      </p:sp>
    </p:spTree>
  </p:cSld>
  <p:clrMapOvr>
    <a:masterClrMapping/>
  </p:clrMapOvr>
</p:sld>
</file>

<file path=ppt/theme/theme1.xml><?xml version="1.0" encoding="utf-8"?>
<a:theme xmlns:a="http://schemas.openxmlformats.org/drawingml/2006/main" name="Minola template">
  <a:themeElements>
    <a:clrScheme name="Custom 347">
      <a:dk1>
        <a:srgbClr val="FFFFFF"/>
      </a:dk1>
      <a:lt1>
        <a:srgbClr val="0E0918"/>
      </a:lt1>
      <a:dk2>
        <a:srgbClr val="D1C8DA"/>
      </a:dk2>
      <a:lt2>
        <a:srgbClr val="8870A0"/>
      </a:lt2>
      <a:accent1>
        <a:srgbClr val="FF9E44"/>
      </a:accent1>
      <a:accent2>
        <a:srgbClr val="FF4093"/>
      </a:accent2>
      <a:accent3>
        <a:srgbClr val="C06EE2"/>
      </a:accent3>
      <a:accent4>
        <a:srgbClr val="5AA5DA"/>
      </a:accent4>
      <a:accent5>
        <a:srgbClr val="572D7E"/>
      </a:accent5>
      <a:accent6>
        <a:srgbClr val="0E091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2403</TotalTime>
  <Words>1091</Words>
  <Application>Microsoft Office PowerPoint</Application>
  <PresentationFormat>On-screen Show (16:9)</PresentationFormat>
  <Paragraphs>115</Paragraphs>
  <Slides>15</Slides>
  <Notes>4</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Minola template</vt:lpstr>
      <vt:lpstr>PowerPoint Presentation</vt:lpstr>
      <vt:lpstr>PowerPoint Presentation</vt:lpstr>
      <vt:lpstr>PURPOSE OF SPLIT RIDE</vt:lpstr>
      <vt:lpstr>SPLIT RIDE BENEFITS</vt:lpstr>
      <vt:lpstr>LIMITATION OF PROJECT</vt:lpstr>
      <vt:lpstr> FUNCTIONALITY OF SPLIT RIDE </vt:lpstr>
      <vt:lpstr>PowerPoint Presentation</vt:lpstr>
      <vt:lpstr>PowerPoint Presentation</vt:lpstr>
      <vt:lpstr>PowerPoint Presentation</vt:lpstr>
      <vt:lpstr>PowerPoint Presentation</vt:lpstr>
      <vt:lpstr>DO’s &amp; DONT’s </vt:lpstr>
      <vt:lpstr> FUTURE ENHANCEMENTS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Chaitanya Panchal</dc:creator>
  <cp:lastModifiedBy>Chaitanya Panchal</cp:lastModifiedBy>
  <cp:revision>129</cp:revision>
  <dcterms:modified xsi:type="dcterms:W3CDTF">2022-02-17T08:13:51Z</dcterms:modified>
</cp:coreProperties>
</file>